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75" r:id="rId15"/>
    <p:sldId id="276" r:id="rId16"/>
    <p:sldId id="271" r:id="rId17"/>
  </p:sldIdLst>
  <p:sldSz cx="10837863" cy="7704138"/>
  <p:notesSz cx="6858000" cy="9144000"/>
  <p:defaultTextStyle>
    <a:defPPr>
      <a:defRPr lang="fr-FR"/>
    </a:defPPr>
    <a:lvl1pPr marL="0" algn="l" defTabSz="1059515" rtl="0" eaLnBrk="1" latinLnBrk="0" hangingPunct="1">
      <a:defRPr sz="2100" kern="1200">
        <a:solidFill>
          <a:schemeClr val="tx1"/>
        </a:solidFill>
        <a:latin typeface="+mn-lt"/>
        <a:ea typeface="+mn-ea"/>
        <a:cs typeface="+mn-cs"/>
      </a:defRPr>
    </a:lvl1pPr>
    <a:lvl2pPr marL="529758" algn="l" defTabSz="1059515" rtl="0" eaLnBrk="1" latinLnBrk="0" hangingPunct="1">
      <a:defRPr sz="2100" kern="1200">
        <a:solidFill>
          <a:schemeClr val="tx1"/>
        </a:solidFill>
        <a:latin typeface="+mn-lt"/>
        <a:ea typeface="+mn-ea"/>
        <a:cs typeface="+mn-cs"/>
      </a:defRPr>
    </a:lvl2pPr>
    <a:lvl3pPr marL="1059515" algn="l" defTabSz="1059515" rtl="0" eaLnBrk="1" latinLnBrk="0" hangingPunct="1">
      <a:defRPr sz="2100" kern="1200">
        <a:solidFill>
          <a:schemeClr val="tx1"/>
        </a:solidFill>
        <a:latin typeface="+mn-lt"/>
        <a:ea typeface="+mn-ea"/>
        <a:cs typeface="+mn-cs"/>
      </a:defRPr>
    </a:lvl3pPr>
    <a:lvl4pPr marL="1589273" algn="l" defTabSz="1059515" rtl="0" eaLnBrk="1" latinLnBrk="0" hangingPunct="1">
      <a:defRPr sz="2100" kern="1200">
        <a:solidFill>
          <a:schemeClr val="tx1"/>
        </a:solidFill>
        <a:latin typeface="+mn-lt"/>
        <a:ea typeface="+mn-ea"/>
        <a:cs typeface="+mn-cs"/>
      </a:defRPr>
    </a:lvl4pPr>
    <a:lvl5pPr marL="2119031" algn="l" defTabSz="1059515" rtl="0" eaLnBrk="1" latinLnBrk="0" hangingPunct="1">
      <a:defRPr sz="2100" kern="1200">
        <a:solidFill>
          <a:schemeClr val="tx1"/>
        </a:solidFill>
        <a:latin typeface="+mn-lt"/>
        <a:ea typeface="+mn-ea"/>
        <a:cs typeface="+mn-cs"/>
      </a:defRPr>
    </a:lvl5pPr>
    <a:lvl6pPr marL="2648788" algn="l" defTabSz="1059515" rtl="0" eaLnBrk="1" latinLnBrk="0" hangingPunct="1">
      <a:defRPr sz="2100" kern="1200">
        <a:solidFill>
          <a:schemeClr val="tx1"/>
        </a:solidFill>
        <a:latin typeface="+mn-lt"/>
        <a:ea typeface="+mn-ea"/>
        <a:cs typeface="+mn-cs"/>
      </a:defRPr>
    </a:lvl6pPr>
    <a:lvl7pPr marL="3178546" algn="l" defTabSz="1059515" rtl="0" eaLnBrk="1" latinLnBrk="0" hangingPunct="1">
      <a:defRPr sz="2100" kern="1200">
        <a:solidFill>
          <a:schemeClr val="tx1"/>
        </a:solidFill>
        <a:latin typeface="+mn-lt"/>
        <a:ea typeface="+mn-ea"/>
        <a:cs typeface="+mn-cs"/>
      </a:defRPr>
    </a:lvl7pPr>
    <a:lvl8pPr marL="3708303" algn="l" defTabSz="1059515" rtl="0" eaLnBrk="1" latinLnBrk="0" hangingPunct="1">
      <a:defRPr sz="2100" kern="1200">
        <a:solidFill>
          <a:schemeClr val="tx1"/>
        </a:solidFill>
        <a:latin typeface="+mn-lt"/>
        <a:ea typeface="+mn-ea"/>
        <a:cs typeface="+mn-cs"/>
      </a:defRPr>
    </a:lvl8pPr>
    <a:lvl9pPr marL="4238061" algn="l" defTabSz="1059515"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2" pos="3028" userDrawn="1">
          <p15:clr>
            <a:srgbClr val="A4A3A4"/>
          </p15:clr>
        </p15:guide>
        <p15:guide id="3" orient="horz" pos="29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29" autoAdjust="0"/>
  </p:normalViewPr>
  <p:slideViewPr>
    <p:cSldViewPr snapToGrid="0">
      <p:cViewPr varScale="1">
        <p:scale>
          <a:sx n="103" d="100"/>
          <a:sy n="103" d="100"/>
        </p:scale>
        <p:origin x="510" y="120"/>
      </p:cViewPr>
      <p:guideLst>
        <p:guide pos="3028"/>
        <p:guide orient="horz" pos="2948"/>
      </p:guideLst>
    </p:cSldViewPr>
  </p:slideViewPr>
  <p:notesTextViewPr>
    <p:cViewPr>
      <p:scale>
        <a:sx n="100" d="100"/>
        <a:sy n="100" d="100"/>
      </p:scale>
      <p:origin x="0" y="0"/>
    </p:cViewPr>
  </p:notesTextViewPr>
  <p:notesViewPr>
    <p:cSldViewPr snapToGrid="0" showGuides="1">
      <p:cViewPr varScale="1">
        <p:scale>
          <a:sx n="88" d="100"/>
          <a:sy n="88" d="100"/>
        </p:scale>
        <p:origin x="2886" y="96"/>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34606-6FE6-48EB-BAD0-B459590A1C2E}" type="datetimeFigureOut">
              <a:rPr lang="fr-FR" smtClean="0"/>
              <a:t>19/04/2017</a:t>
            </a:fld>
            <a:endParaRPr lang="fr-FR"/>
          </a:p>
        </p:txBody>
      </p:sp>
      <p:sp>
        <p:nvSpPr>
          <p:cNvPr id="4" name="Espace réservé de l'image des diapositives 3"/>
          <p:cNvSpPr>
            <a:spLocks noGrp="1" noRot="1" noChangeAspect="1"/>
          </p:cNvSpPr>
          <p:nvPr>
            <p:ph type="sldImg" idx="2"/>
          </p:nvPr>
        </p:nvSpPr>
        <p:spPr>
          <a:xfrm>
            <a:off x="1017588" y="685800"/>
            <a:ext cx="482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691D1-3356-4A39-A0C9-DB349F00C702}" type="slidenum">
              <a:rPr lang="fr-FR" smtClean="0"/>
              <a:t>‹N°›</a:t>
            </a:fld>
            <a:endParaRPr lang="fr-FR"/>
          </a:p>
        </p:txBody>
      </p:sp>
    </p:spTree>
    <p:extLst>
      <p:ext uri="{BB962C8B-B14F-4D97-AF65-F5344CB8AC3E}">
        <p14:creationId xmlns:p14="http://schemas.microsoft.com/office/powerpoint/2010/main" val="319804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0" name="Rectangle 9"/>
          <p:cNvSpPr/>
          <p:nvPr/>
        </p:nvSpPr>
        <p:spPr>
          <a:xfrm>
            <a:off x="0" y="1078618"/>
            <a:ext cx="10837863" cy="6625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 tIns="34466" rIns="111600" bIns="34466" rtlCol="0" anchor="ctr"/>
          <a:lstStyle/>
          <a:p>
            <a:pPr algn="ctr"/>
            <a:endParaRPr lang="fr-FR"/>
          </a:p>
        </p:txBody>
      </p:sp>
      <p:sp>
        <p:nvSpPr>
          <p:cNvPr id="8" name="Rectangle 7"/>
          <p:cNvSpPr/>
          <p:nvPr/>
        </p:nvSpPr>
        <p:spPr>
          <a:xfrm>
            <a:off x="0" y="0"/>
            <a:ext cx="10837863" cy="10786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930" tIns="34466" rIns="68930" bIns="34466" rtlCol="0" anchor="ctr"/>
          <a:lstStyle/>
          <a:p>
            <a:pPr algn="ctr"/>
            <a:endParaRPr lang="fr-FR"/>
          </a:p>
        </p:txBody>
      </p:sp>
      <p:sp>
        <p:nvSpPr>
          <p:cNvPr id="2" name="Titre 1"/>
          <p:cNvSpPr>
            <a:spLocks noGrp="1"/>
          </p:cNvSpPr>
          <p:nvPr>
            <p:ph type="ctrTitle"/>
          </p:nvPr>
        </p:nvSpPr>
        <p:spPr>
          <a:xfrm>
            <a:off x="541893" y="2393287"/>
            <a:ext cx="9212184" cy="1651396"/>
          </a:xfrm>
        </p:spPr>
        <p:txBody>
          <a:bodyPr>
            <a:normAutofit/>
          </a:bodyPr>
          <a:lstStyle>
            <a:lvl1pPr algn="l">
              <a:defRPr sz="4300" cap="none" baseline="0">
                <a:solidFill>
                  <a:schemeClr val="bg1"/>
                </a:solidFill>
                <a:latin typeface="ITC Avant Garde Pro Md" pitchFamily="50" charset="0"/>
              </a:defRPr>
            </a:lvl1pPr>
          </a:lstStyle>
          <a:p>
            <a:r>
              <a:rPr lang="fr-FR"/>
              <a:t>Modifiez le style du titre</a:t>
            </a:r>
            <a:endParaRPr lang="fr-FR" dirty="0"/>
          </a:p>
        </p:txBody>
      </p:sp>
      <p:sp>
        <p:nvSpPr>
          <p:cNvPr id="3" name="Sous-titre 2"/>
          <p:cNvSpPr>
            <a:spLocks noGrp="1"/>
          </p:cNvSpPr>
          <p:nvPr>
            <p:ph type="subTitle" idx="1"/>
          </p:nvPr>
        </p:nvSpPr>
        <p:spPr>
          <a:xfrm>
            <a:off x="541893" y="4365682"/>
            <a:ext cx="7586504" cy="1968835"/>
          </a:xfrm>
        </p:spPr>
        <p:txBody>
          <a:bodyPr>
            <a:normAutofit/>
          </a:bodyPr>
          <a:lstStyle>
            <a:lvl1pPr marL="0" indent="0" algn="l">
              <a:buNone/>
              <a:defRPr sz="3200" baseline="0">
                <a:solidFill>
                  <a:schemeClr val="accent5"/>
                </a:solidFill>
                <a:latin typeface="ITC Avant Garde Pro Md" pitchFamily="50" charset="0"/>
              </a:defRPr>
            </a:lvl1pPr>
            <a:lvl2pPr marL="482509" indent="0" algn="ctr">
              <a:buNone/>
              <a:defRPr>
                <a:solidFill>
                  <a:schemeClr val="tx1">
                    <a:tint val="75000"/>
                  </a:schemeClr>
                </a:solidFill>
              </a:defRPr>
            </a:lvl2pPr>
            <a:lvl3pPr marL="965016" indent="0" algn="ctr">
              <a:buNone/>
              <a:defRPr>
                <a:solidFill>
                  <a:schemeClr val="tx1">
                    <a:tint val="75000"/>
                  </a:schemeClr>
                </a:solidFill>
              </a:defRPr>
            </a:lvl3pPr>
            <a:lvl4pPr marL="1447527" indent="0" algn="ctr">
              <a:buNone/>
              <a:defRPr>
                <a:solidFill>
                  <a:schemeClr val="tx1">
                    <a:tint val="75000"/>
                  </a:schemeClr>
                </a:solidFill>
              </a:defRPr>
            </a:lvl4pPr>
            <a:lvl5pPr marL="1930034" indent="0" algn="ctr">
              <a:buNone/>
              <a:defRPr>
                <a:solidFill>
                  <a:schemeClr val="tx1">
                    <a:tint val="75000"/>
                  </a:schemeClr>
                </a:solidFill>
              </a:defRPr>
            </a:lvl5pPr>
            <a:lvl6pPr marL="2412543" indent="0" algn="ctr">
              <a:buNone/>
              <a:defRPr>
                <a:solidFill>
                  <a:schemeClr val="tx1">
                    <a:tint val="75000"/>
                  </a:schemeClr>
                </a:solidFill>
              </a:defRPr>
            </a:lvl6pPr>
            <a:lvl7pPr marL="2895050" indent="0" algn="ctr">
              <a:buNone/>
              <a:defRPr>
                <a:solidFill>
                  <a:schemeClr val="tx1">
                    <a:tint val="75000"/>
                  </a:schemeClr>
                </a:solidFill>
              </a:defRPr>
            </a:lvl7pPr>
            <a:lvl8pPr marL="3377560" indent="0" algn="ctr">
              <a:buNone/>
              <a:defRPr>
                <a:solidFill>
                  <a:schemeClr val="tx1">
                    <a:tint val="75000"/>
                  </a:schemeClr>
                </a:solidFill>
              </a:defRPr>
            </a:lvl8pPr>
            <a:lvl9pPr marL="3860068"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53F5F2B6-1858-4061-9E87-724E98637DA1}" type="datetime1">
              <a:rPr lang="fr-FR" smtClean="0"/>
              <a:t>19/04/2017</a:t>
            </a:fld>
            <a:endParaRPr lang="fr-BE"/>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BE"/>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F4668DC-857F-487D-BFFA-8C0CA5037977}" type="slidenum">
              <a:rPr lang="fr-BE" smtClean="0"/>
              <a:t>‹N°›</a:t>
            </a:fld>
            <a:endParaRPr lang="fr-BE"/>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659" y="524815"/>
            <a:ext cx="3720114" cy="11271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279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 Gauche">
    <p:spTree>
      <p:nvGrpSpPr>
        <p:cNvPr id="1" name=""/>
        <p:cNvGrpSpPr/>
        <p:nvPr/>
      </p:nvGrpSpPr>
      <p:grpSpPr>
        <a:xfrm>
          <a:off x="0" y="0"/>
          <a:ext cx="0" cy="0"/>
          <a:chOff x="0" y="0"/>
          <a:chExt cx="0" cy="0"/>
        </a:xfrm>
      </p:grpSpPr>
      <p:sp>
        <p:nvSpPr>
          <p:cNvPr id="2" name="Titre 1"/>
          <p:cNvSpPr>
            <a:spLocks noGrp="1"/>
          </p:cNvSpPr>
          <p:nvPr>
            <p:ph type="title"/>
          </p:nvPr>
        </p:nvSpPr>
        <p:spPr>
          <a:xfrm>
            <a:off x="666403" y="2"/>
            <a:ext cx="8928646" cy="1060722"/>
          </a:xfrm>
        </p:spPr>
        <p:txBody>
          <a:bodyPr rIns="111600">
            <a:normAutofit/>
          </a:bodyPr>
          <a:lstStyle>
            <a:lvl1pPr>
              <a:defRPr sz="3400" cap="none" baseline="0">
                <a:latin typeface="ITC Avant Garde Pro Bk" pitchFamily="50" charset="0"/>
              </a:defRPr>
            </a:lvl1pPr>
          </a:lstStyle>
          <a:p>
            <a:r>
              <a:rPr lang="fr-FR" dirty="0"/>
              <a:t>Modifiez le style du titre</a:t>
            </a:r>
          </a:p>
        </p:txBody>
      </p:sp>
      <p:sp>
        <p:nvSpPr>
          <p:cNvPr id="3" name="Espace réservé de la date 2"/>
          <p:cNvSpPr>
            <a:spLocks noGrp="1"/>
          </p:cNvSpPr>
          <p:nvPr>
            <p:ph type="dt" sz="half" idx="10"/>
          </p:nvPr>
        </p:nvSpPr>
        <p:spPr>
          <a:xfrm>
            <a:off x="7766788" y="7140605"/>
            <a:ext cx="1828262" cy="410174"/>
          </a:xfrm>
        </p:spPr>
        <p:txBody>
          <a:bodyPr/>
          <a:lstStyle>
            <a:lvl1pPr algn="r">
              <a:defRPr/>
            </a:lvl1pPr>
          </a:lstStyle>
          <a:p>
            <a:fld id="{EC9BC68D-C31A-4BAA-9BA2-6C042382BA39}" type="datetime1">
              <a:rPr lang="fr-FR" smtClean="0"/>
              <a:pPr/>
              <a:t>19/04/2017</a:t>
            </a:fld>
            <a:endParaRPr lang="fr-BE"/>
          </a:p>
        </p:txBody>
      </p:sp>
      <p:sp>
        <p:nvSpPr>
          <p:cNvPr id="4" name="Espace réservé du pied de page 3"/>
          <p:cNvSpPr>
            <a:spLocks noGrp="1"/>
          </p:cNvSpPr>
          <p:nvPr>
            <p:ph type="ftr" sz="quarter" idx="11"/>
          </p:nvPr>
        </p:nvSpPr>
        <p:spPr>
          <a:xfrm>
            <a:off x="3702590" y="7140605"/>
            <a:ext cx="3431990" cy="410174"/>
          </a:xfrm>
        </p:spPr>
        <p:txBody>
          <a:bodyPr/>
          <a:lstStyle/>
          <a:p>
            <a:endParaRPr lang="fr-BE"/>
          </a:p>
        </p:txBody>
      </p:sp>
      <p:sp>
        <p:nvSpPr>
          <p:cNvPr id="5" name="Espace réservé du numéro de diapositive 4"/>
          <p:cNvSpPr>
            <a:spLocks noGrp="1"/>
          </p:cNvSpPr>
          <p:nvPr>
            <p:ph type="sldNum" sz="quarter" idx="12"/>
          </p:nvPr>
        </p:nvSpPr>
        <p:spPr>
          <a:xfrm>
            <a:off x="666403" y="7140605"/>
            <a:ext cx="2403978" cy="410174"/>
          </a:xfrm>
        </p:spPr>
        <p:txBody>
          <a:bodyPr/>
          <a:lstStyle>
            <a:lvl1pPr algn="l">
              <a:defRPr/>
            </a:lvl1pPr>
          </a:lstStyle>
          <a:p>
            <a:fld id="{CF4668DC-857F-487D-BFFA-8C0CA5037977}" type="slidenum">
              <a:rPr lang="fr-BE" smtClean="0"/>
              <a:pPr/>
              <a:t>‹N°›</a:t>
            </a:fld>
            <a:endParaRPr lang="fr-BE"/>
          </a:p>
        </p:txBody>
      </p:sp>
      <p:sp>
        <p:nvSpPr>
          <p:cNvPr id="10" name="Rectangle 9"/>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333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 Droit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241425" y="7140605"/>
            <a:ext cx="1829304" cy="410174"/>
          </a:xfrm>
        </p:spPr>
        <p:txBody>
          <a:bodyPr/>
          <a:lstStyle/>
          <a:p>
            <a:fld id="{FF395AC9-DB0D-4A1E-9E06-1878F6D0355C}" type="datetime1">
              <a:rPr lang="fr-FR" smtClean="0"/>
              <a:t>19/04/2017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
        <p:nvSpPr>
          <p:cNvPr id="9" name="Rectangle 8"/>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560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 Gauch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766788" y="7140605"/>
            <a:ext cx="1829304" cy="410174"/>
          </a:xfrm>
        </p:spPr>
        <p:txBody>
          <a:bodyPr/>
          <a:lstStyle>
            <a:lvl1pPr algn="r">
              <a:defRPr/>
            </a:lvl1pPr>
          </a:lstStyle>
          <a:p>
            <a:fld id="{FF395AC9-DB0D-4A1E-9E06-1878F6D0355C}" type="datetime1">
              <a:rPr lang="fr-FR" smtClean="0"/>
              <a:pPr/>
              <a:t>19/04/2017</a:t>
            </a:fld>
            <a:endParaRPr lang="fr-BE"/>
          </a:p>
        </p:txBody>
      </p:sp>
      <p:sp>
        <p:nvSpPr>
          <p:cNvPr id="3" name="Espace réservé du pied de page 2"/>
          <p:cNvSpPr>
            <a:spLocks noGrp="1"/>
          </p:cNvSpPr>
          <p:nvPr>
            <p:ph type="ftr" sz="quarter" idx="11"/>
          </p:nvPr>
        </p:nvSpPr>
        <p:spPr>
          <a:xfrm>
            <a:off x="3702590" y="7140605"/>
            <a:ext cx="3431990" cy="410174"/>
          </a:xfrm>
        </p:spPr>
        <p:txBody>
          <a:bodyPr/>
          <a:lstStyle/>
          <a:p>
            <a:endParaRPr lang="fr-BE"/>
          </a:p>
        </p:txBody>
      </p:sp>
      <p:sp>
        <p:nvSpPr>
          <p:cNvPr id="4" name="Espace réservé du numéro de diapositive 3"/>
          <p:cNvSpPr>
            <a:spLocks noGrp="1"/>
          </p:cNvSpPr>
          <p:nvPr>
            <p:ph type="sldNum" sz="quarter" idx="12"/>
          </p:nvPr>
        </p:nvSpPr>
        <p:spPr>
          <a:xfrm>
            <a:off x="666403" y="7140605"/>
            <a:ext cx="2403978" cy="410174"/>
          </a:xfrm>
        </p:spPr>
        <p:txBody>
          <a:bodyPr/>
          <a:lstStyle>
            <a:lvl1pPr algn="l">
              <a:defRPr/>
            </a:lvl1pPr>
          </a:lstStyle>
          <a:p>
            <a:fld id="{CF4668DC-857F-487D-BFFA-8C0CA5037977}" type="slidenum">
              <a:rPr lang="fr-BE" smtClean="0"/>
              <a:pPr/>
              <a:t>‹N°›</a:t>
            </a:fld>
            <a:endParaRPr lang="fr-BE"/>
          </a:p>
        </p:txBody>
      </p:sp>
      <p:sp>
        <p:nvSpPr>
          <p:cNvPr id="9" name="Rectangle 8"/>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204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 Droite">
    <p:spTree>
      <p:nvGrpSpPr>
        <p:cNvPr id="1" name=""/>
        <p:cNvGrpSpPr/>
        <p:nvPr/>
      </p:nvGrpSpPr>
      <p:grpSpPr>
        <a:xfrm>
          <a:off x="0" y="0"/>
          <a:ext cx="0" cy="0"/>
          <a:chOff x="0" y="0"/>
          <a:chExt cx="0" cy="0"/>
        </a:xfrm>
      </p:grpSpPr>
      <p:sp>
        <p:nvSpPr>
          <p:cNvPr id="2" name="Titre 1"/>
          <p:cNvSpPr>
            <a:spLocks noGrp="1"/>
          </p:cNvSpPr>
          <p:nvPr>
            <p:ph type="title"/>
          </p:nvPr>
        </p:nvSpPr>
        <p:spPr>
          <a:xfrm>
            <a:off x="1242466" y="1403797"/>
            <a:ext cx="2882901" cy="1305423"/>
          </a:xfrm>
        </p:spPr>
        <p:txBody>
          <a:bodyPr anchor="b"/>
          <a:lstStyle>
            <a:lvl1pPr algn="l">
              <a:defRPr sz="2100" b="0" cap="none" baseline="0">
                <a:solidFill>
                  <a:schemeClr val="bg2"/>
                </a:solidFill>
                <a:latin typeface="ITC Avant Garde Pro Md" pitchFamily="50" charset="0"/>
              </a:defRPr>
            </a:lvl1pPr>
          </a:lstStyle>
          <a:p>
            <a:r>
              <a:rPr lang="fr-FR" dirty="0"/>
              <a:t>Modifiez le style du titre</a:t>
            </a:r>
          </a:p>
        </p:txBody>
      </p:sp>
      <p:sp>
        <p:nvSpPr>
          <p:cNvPr id="3" name="Espace réservé du contenu 2"/>
          <p:cNvSpPr>
            <a:spLocks noGrp="1"/>
          </p:cNvSpPr>
          <p:nvPr>
            <p:ph idx="1"/>
          </p:nvPr>
        </p:nvSpPr>
        <p:spPr>
          <a:xfrm>
            <a:off x="4237306" y="1403807"/>
            <a:ext cx="5933807" cy="5547109"/>
          </a:xfrm>
        </p:spPr>
        <p:txBody>
          <a:bodyPr rIns="109685">
            <a:normAutofit/>
          </a:bodyPr>
          <a:lstStyle>
            <a:lvl1pPr>
              <a:defRPr sz="3000">
                <a:solidFill>
                  <a:srgbClr val="221F20"/>
                </a:solidFill>
              </a:defRPr>
            </a:lvl1pPr>
            <a:lvl2pPr>
              <a:defRPr sz="2400"/>
            </a:lvl2pPr>
            <a:lvl3pPr>
              <a:defRPr sz="2100"/>
            </a:lvl3pPr>
            <a:lvl4pPr>
              <a:defRPr sz="1400"/>
            </a:lvl4pPr>
            <a:lvl5pPr>
              <a:defRPr sz="14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1242467" y="2725081"/>
            <a:ext cx="2882836" cy="4225835"/>
          </a:xfrm>
        </p:spPr>
        <p:txBody>
          <a:bodyPr/>
          <a:lstStyle>
            <a:lvl1pPr marL="0" indent="0">
              <a:buNone/>
              <a:defRPr sz="1400">
                <a:solidFill>
                  <a:srgbClr val="221F20"/>
                </a:solidFill>
              </a:defRPr>
            </a:lvl1pPr>
            <a:lvl2pPr marL="482509" indent="0">
              <a:buNone/>
              <a:defRPr sz="1300"/>
            </a:lvl2pPr>
            <a:lvl3pPr marL="965016" indent="0">
              <a:buNone/>
              <a:defRPr sz="1200"/>
            </a:lvl3pPr>
            <a:lvl4pPr marL="1447527" indent="0">
              <a:buNone/>
              <a:defRPr sz="1000"/>
            </a:lvl4pPr>
            <a:lvl5pPr marL="1930034" indent="0">
              <a:buNone/>
              <a:defRPr sz="1000"/>
            </a:lvl5pPr>
            <a:lvl6pPr marL="2412543" indent="0">
              <a:buNone/>
              <a:defRPr sz="1000"/>
            </a:lvl6pPr>
            <a:lvl7pPr marL="2895050" indent="0">
              <a:buNone/>
              <a:defRPr sz="1000"/>
            </a:lvl7pPr>
            <a:lvl8pPr marL="3377560" indent="0">
              <a:buNone/>
              <a:defRPr sz="1000"/>
            </a:lvl8pPr>
            <a:lvl9pPr marL="3860068"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1242467" y="7140605"/>
            <a:ext cx="1828262" cy="410174"/>
          </a:xfrm>
        </p:spPr>
        <p:txBody>
          <a:bodyPr/>
          <a:lstStyle/>
          <a:p>
            <a:fld id="{034A7F34-08AE-41F0-837C-89ED72EBF95F}" type="datetime1">
              <a:rPr lang="fr-FR" smtClean="0"/>
              <a:t>19/04/2017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
        <p:nvSpPr>
          <p:cNvPr id="12" name="Rectangle 11"/>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430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 Gauche">
    <p:spTree>
      <p:nvGrpSpPr>
        <p:cNvPr id="1" name=""/>
        <p:cNvGrpSpPr/>
        <p:nvPr/>
      </p:nvGrpSpPr>
      <p:grpSpPr>
        <a:xfrm>
          <a:off x="0" y="0"/>
          <a:ext cx="0" cy="0"/>
          <a:chOff x="0" y="0"/>
          <a:chExt cx="0" cy="0"/>
        </a:xfrm>
      </p:grpSpPr>
      <p:sp>
        <p:nvSpPr>
          <p:cNvPr id="2" name="Titre 1"/>
          <p:cNvSpPr>
            <a:spLocks noGrp="1"/>
          </p:cNvSpPr>
          <p:nvPr>
            <p:ph type="title"/>
          </p:nvPr>
        </p:nvSpPr>
        <p:spPr>
          <a:xfrm>
            <a:off x="666403" y="1403797"/>
            <a:ext cx="2882901" cy="1305423"/>
          </a:xfrm>
        </p:spPr>
        <p:txBody>
          <a:bodyPr anchor="b"/>
          <a:lstStyle>
            <a:lvl1pPr algn="l">
              <a:defRPr sz="2100" b="0" cap="none" baseline="0">
                <a:solidFill>
                  <a:schemeClr val="bg2"/>
                </a:solidFill>
                <a:latin typeface="ITC Avant Garde Pro Md" pitchFamily="50" charset="0"/>
              </a:defRPr>
            </a:lvl1pPr>
          </a:lstStyle>
          <a:p>
            <a:r>
              <a:rPr lang="fr-FR" dirty="0"/>
              <a:t>Modifiez le style du titre</a:t>
            </a:r>
          </a:p>
        </p:txBody>
      </p:sp>
      <p:sp>
        <p:nvSpPr>
          <p:cNvPr id="3" name="Espace réservé du contenu 2"/>
          <p:cNvSpPr>
            <a:spLocks noGrp="1"/>
          </p:cNvSpPr>
          <p:nvPr>
            <p:ph idx="1"/>
          </p:nvPr>
        </p:nvSpPr>
        <p:spPr>
          <a:xfrm>
            <a:off x="3661243" y="1403807"/>
            <a:ext cx="5933807" cy="5547109"/>
          </a:xfrm>
        </p:spPr>
        <p:txBody>
          <a:bodyPr rIns="109685">
            <a:normAutofit/>
          </a:bodyPr>
          <a:lstStyle>
            <a:lvl1pPr>
              <a:defRPr sz="3000">
                <a:solidFill>
                  <a:srgbClr val="221F20"/>
                </a:solidFill>
              </a:defRPr>
            </a:lvl1pPr>
            <a:lvl2pPr>
              <a:defRPr sz="2400"/>
            </a:lvl2pPr>
            <a:lvl3pPr>
              <a:defRPr sz="2100"/>
            </a:lvl3pPr>
            <a:lvl4pPr>
              <a:defRPr sz="1400"/>
            </a:lvl4pPr>
            <a:lvl5pPr>
              <a:defRPr sz="1400"/>
            </a:lvl5pPr>
            <a:lvl6pPr>
              <a:defRPr sz="2100"/>
            </a:lvl6pPr>
            <a:lvl7pPr>
              <a:defRPr sz="2100"/>
            </a:lvl7pPr>
            <a:lvl8pPr>
              <a:defRPr sz="2100"/>
            </a:lvl8pPr>
            <a:lvl9pPr>
              <a:defRPr sz="21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66404" y="2725081"/>
            <a:ext cx="2882836" cy="4225835"/>
          </a:xfrm>
        </p:spPr>
        <p:txBody>
          <a:bodyPr/>
          <a:lstStyle>
            <a:lvl1pPr marL="0" indent="0">
              <a:buNone/>
              <a:defRPr sz="1400">
                <a:solidFill>
                  <a:srgbClr val="221F20"/>
                </a:solidFill>
              </a:defRPr>
            </a:lvl1pPr>
            <a:lvl2pPr marL="482509" indent="0">
              <a:buNone/>
              <a:defRPr sz="1300"/>
            </a:lvl2pPr>
            <a:lvl3pPr marL="965016" indent="0">
              <a:buNone/>
              <a:defRPr sz="1200"/>
            </a:lvl3pPr>
            <a:lvl4pPr marL="1447527" indent="0">
              <a:buNone/>
              <a:defRPr sz="1000"/>
            </a:lvl4pPr>
            <a:lvl5pPr marL="1930034" indent="0">
              <a:buNone/>
              <a:defRPr sz="1000"/>
            </a:lvl5pPr>
            <a:lvl6pPr marL="2412543" indent="0">
              <a:buNone/>
              <a:defRPr sz="1000"/>
            </a:lvl6pPr>
            <a:lvl7pPr marL="2895050" indent="0">
              <a:buNone/>
              <a:defRPr sz="1000"/>
            </a:lvl7pPr>
            <a:lvl8pPr marL="3377560" indent="0">
              <a:buNone/>
              <a:defRPr sz="1000"/>
            </a:lvl8pPr>
            <a:lvl9pPr marL="3860068" indent="0">
              <a:buNone/>
              <a:defRPr sz="1000"/>
            </a:lvl9pPr>
          </a:lstStyle>
          <a:p>
            <a:pPr lvl="0"/>
            <a:r>
              <a:rPr lang="fr-FR" dirty="0"/>
              <a:t>Modifiez les styles du texte du masque</a:t>
            </a:r>
          </a:p>
        </p:txBody>
      </p:sp>
      <p:sp>
        <p:nvSpPr>
          <p:cNvPr id="5" name="Espace réservé de la date 4"/>
          <p:cNvSpPr>
            <a:spLocks noGrp="1"/>
          </p:cNvSpPr>
          <p:nvPr>
            <p:ph type="dt" sz="half" idx="10"/>
          </p:nvPr>
        </p:nvSpPr>
        <p:spPr>
          <a:xfrm>
            <a:off x="7766789" y="7140605"/>
            <a:ext cx="1828262" cy="410174"/>
          </a:xfrm>
        </p:spPr>
        <p:txBody>
          <a:bodyPr/>
          <a:lstStyle>
            <a:lvl1pPr algn="r">
              <a:defRPr/>
            </a:lvl1pPr>
          </a:lstStyle>
          <a:p>
            <a:fld id="{034A7F34-08AE-41F0-837C-89ED72EBF95F}" type="datetime1">
              <a:rPr lang="fr-FR" smtClean="0"/>
              <a:pPr/>
              <a:t>19/04/2017</a:t>
            </a:fld>
            <a:endParaRPr lang="fr-BE"/>
          </a:p>
        </p:txBody>
      </p:sp>
      <p:sp>
        <p:nvSpPr>
          <p:cNvPr id="6" name="Espace réservé du pied de page 5"/>
          <p:cNvSpPr>
            <a:spLocks noGrp="1"/>
          </p:cNvSpPr>
          <p:nvPr>
            <p:ph type="ftr" sz="quarter" idx="11"/>
          </p:nvPr>
        </p:nvSpPr>
        <p:spPr>
          <a:xfrm>
            <a:off x="3702591" y="7140605"/>
            <a:ext cx="3431990" cy="410174"/>
          </a:xfrm>
        </p:spPr>
        <p:txBody>
          <a:bodyPr/>
          <a:lstStyle/>
          <a:p>
            <a:endParaRPr lang="fr-BE"/>
          </a:p>
        </p:txBody>
      </p:sp>
      <p:sp>
        <p:nvSpPr>
          <p:cNvPr id="7" name="Espace réservé du numéro de diapositive 6"/>
          <p:cNvSpPr>
            <a:spLocks noGrp="1"/>
          </p:cNvSpPr>
          <p:nvPr>
            <p:ph type="sldNum" sz="quarter" idx="12"/>
          </p:nvPr>
        </p:nvSpPr>
        <p:spPr>
          <a:xfrm>
            <a:off x="666404" y="7140605"/>
            <a:ext cx="2403978" cy="410174"/>
          </a:xfrm>
        </p:spPr>
        <p:txBody>
          <a:bodyPr/>
          <a:lstStyle>
            <a:lvl1pPr algn="l">
              <a:defRPr/>
            </a:lvl1pPr>
          </a:lstStyle>
          <a:p>
            <a:fld id="{CF4668DC-857F-487D-BFFA-8C0CA5037977}" type="slidenum">
              <a:rPr lang="fr-BE" smtClean="0"/>
              <a:pPr/>
              <a:t>‹N°›</a:t>
            </a:fld>
            <a:endParaRPr lang="fr-BE"/>
          </a:p>
        </p:txBody>
      </p:sp>
      <p:sp>
        <p:nvSpPr>
          <p:cNvPr id="12" name="Rectangle 11"/>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088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 Droite">
    <p:spTree>
      <p:nvGrpSpPr>
        <p:cNvPr id="1" name=""/>
        <p:cNvGrpSpPr/>
        <p:nvPr/>
      </p:nvGrpSpPr>
      <p:grpSpPr>
        <a:xfrm>
          <a:off x="0" y="0"/>
          <a:ext cx="0" cy="0"/>
          <a:chOff x="0" y="0"/>
          <a:chExt cx="0" cy="0"/>
        </a:xfrm>
      </p:grpSpPr>
      <p:sp>
        <p:nvSpPr>
          <p:cNvPr id="2" name="Titre 1"/>
          <p:cNvSpPr>
            <a:spLocks noGrp="1"/>
          </p:cNvSpPr>
          <p:nvPr>
            <p:ph type="title"/>
          </p:nvPr>
        </p:nvSpPr>
        <p:spPr>
          <a:xfrm>
            <a:off x="2455431" y="5479594"/>
            <a:ext cx="6502718" cy="636662"/>
          </a:xfrm>
        </p:spPr>
        <p:txBody>
          <a:bodyPr anchor="b"/>
          <a:lstStyle>
            <a:lvl1pPr algn="l">
              <a:defRPr sz="2100" b="1" cap="all" baseline="0">
                <a:latin typeface="ITC Avant Garde Pro Bk" pitchFamily="50" charset="0"/>
              </a:defRPr>
            </a:lvl1pPr>
          </a:lstStyle>
          <a:p>
            <a:r>
              <a:rPr lang="fr-FR"/>
              <a:t>Modifiez le style du titre</a:t>
            </a:r>
            <a:endParaRPr lang="fr-FR" dirty="0"/>
          </a:p>
        </p:txBody>
      </p:sp>
      <p:sp>
        <p:nvSpPr>
          <p:cNvPr id="3" name="Espace réservé pour une image  2"/>
          <p:cNvSpPr>
            <a:spLocks noGrp="1"/>
          </p:cNvSpPr>
          <p:nvPr>
            <p:ph type="pic" idx="1"/>
          </p:nvPr>
        </p:nvSpPr>
        <p:spPr>
          <a:xfrm>
            <a:off x="2455431" y="1404107"/>
            <a:ext cx="6502718" cy="3993461"/>
          </a:xfrm>
        </p:spPr>
        <p:txBody>
          <a:bodyPr/>
          <a:lstStyle>
            <a:lvl1pPr marL="0" indent="0">
              <a:buNone/>
              <a:defRPr sz="3500"/>
            </a:lvl1pPr>
            <a:lvl2pPr marL="482509" indent="0">
              <a:buNone/>
              <a:defRPr sz="2900"/>
            </a:lvl2pPr>
            <a:lvl3pPr marL="965016" indent="0">
              <a:buNone/>
              <a:defRPr sz="2500"/>
            </a:lvl3pPr>
            <a:lvl4pPr marL="1447527" indent="0">
              <a:buNone/>
              <a:defRPr sz="2100"/>
            </a:lvl4pPr>
            <a:lvl5pPr marL="1930034" indent="0">
              <a:buNone/>
              <a:defRPr sz="2100"/>
            </a:lvl5pPr>
            <a:lvl6pPr marL="2412543" indent="0">
              <a:buNone/>
              <a:defRPr sz="2100"/>
            </a:lvl6pPr>
            <a:lvl7pPr marL="2895050" indent="0">
              <a:buNone/>
              <a:defRPr sz="2100"/>
            </a:lvl7pPr>
            <a:lvl8pPr marL="3377560" indent="0">
              <a:buNone/>
              <a:defRPr sz="2100"/>
            </a:lvl8pPr>
            <a:lvl9pPr marL="3860068" indent="0">
              <a:buNone/>
              <a:defRPr sz="21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2455431" y="6116255"/>
            <a:ext cx="6502718" cy="832158"/>
          </a:xfrm>
        </p:spPr>
        <p:txBody>
          <a:bodyPr/>
          <a:lstStyle>
            <a:lvl1pPr marL="0" indent="0">
              <a:buNone/>
              <a:defRPr sz="1400"/>
            </a:lvl1pPr>
            <a:lvl2pPr marL="482509" indent="0">
              <a:buNone/>
              <a:defRPr sz="1300"/>
            </a:lvl2pPr>
            <a:lvl3pPr marL="965016" indent="0">
              <a:buNone/>
              <a:defRPr sz="1200"/>
            </a:lvl3pPr>
            <a:lvl4pPr marL="1447527" indent="0">
              <a:buNone/>
              <a:defRPr sz="1000"/>
            </a:lvl4pPr>
            <a:lvl5pPr marL="1930034" indent="0">
              <a:buNone/>
              <a:defRPr sz="1000"/>
            </a:lvl5pPr>
            <a:lvl6pPr marL="2412543" indent="0">
              <a:buNone/>
              <a:defRPr sz="1000"/>
            </a:lvl6pPr>
            <a:lvl7pPr marL="2895050" indent="0">
              <a:buNone/>
              <a:defRPr sz="1000"/>
            </a:lvl7pPr>
            <a:lvl8pPr marL="3377560" indent="0">
              <a:buNone/>
              <a:defRPr sz="1000"/>
            </a:lvl8pPr>
            <a:lvl9pPr marL="3860068"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1241425" y="7140605"/>
            <a:ext cx="1829304" cy="410174"/>
          </a:xfrm>
        </p:spPr>
        <p:txBody>
          <a:bodyPr/>
          <a:lstStyle/>
          <a:p>
            <a:fld id="{456BB42D-665D-4FB2-BCB6-4812C31D317D}" type="datetime1">
              <a:rPr lang="fr-FR" smtClean="0"/>
              <a:t>19/04/2017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
        <p:nvSpPr>
          <p:cNvPr id="12" name="Rectangle 11"/>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8047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 Gauche">
    <p:spTree>
      <p:nvGrpSpPr>
        <p:cNvPr id="1" name=""/>
        <p:cNvGrpSpPr/>
        <p:nvPr/>
      </p:nvGrpSpPr>
      <p:grpSpPr>
        <a:xfrm>
          <a:off x="0" y="0"/>
          <a:ext cx="0" cy="0"/>
          <a:chOff x="0" y="0"/>
          <a:chExt cx="0" cy="0"/>
        </a:xfrm>
      </p:grpSpPr>
      <p:sp>
        <p:nvSpPr>
          <p:cNvPr id="2" name="Titre 1"/>
          <p:cNvSpPr>
            <a:spLocks noGrp="1"/>
          </p:cNvSpPr>
          <p:nvPr>
            <p:ph type="title"/>
          </p:nvPr>
        </p:nvSpPr>
        <p:spPr>
          <a:xfrm>
            <a:off x="1880409" y="5479594"/>
            <a:ext cx="6502718" cy="636662"/>
          </a:xfrm>
        </p:spPr>
        <p:txBody>
          <a:bodyPr anchor="b"/>
          <a:lstStyle>
            <a:lvl1pPr algn="l">
              <a:defRPr sz="2100" b="1" cap="all" baseline="0">
                <a:latin typeface="ITC Avant Garde Pro Bk" pitchFamily="50" charset="0"/>
              </a:defRPr>
            </a:lvl1pPr>
          </a:lstStyle>
          <a:p>
            <a:r>
              <a:rPr lang="fr-FR"/>
              <a:t>Modifiez le style du titre</a:t>
            </a:r>
            <a:endParaRPr lang="fr-FR" dirty="0"/>
          </a:p>
        </p:txBody>
      </p:sp>
      <p:sp>
        <p:nvSpPr>
          <p:cNvPr id="3" name="Espace réservé pour une image  2"/>
          <p:cNvSpPr>
            <a:spLocks noGrp="1"/>
          </p:cNvSpPr>
          <p:nvPr>
            <p:ph type="pic" idx="1"/>
          </p:nvPr>
        </p:nvSpPr>
        <p:spPr>
          <a:xfrm>
            <a:off x="1880409" y="1404107"/>
            <a:ext cx="6502718" cy="3993461"/>
          </a:xfrm>
        </p:spPr>
        <p:txBody>
          <a:bodyPr/>
          <a:lstStyle>
            <a:lvl1pPr marL="0" indent="0">
              <a:buNone/>
              <a:defRPr sz="3500"/>
            </a:lvl1pPr>
            <a:lvl2pPr marL="482509" indent="0">
              <a:buNone/>
              <a:defRPr sz="2900"/>
            </a:lvl2pPr>
            <a:lvl3pPr marL="965016" indent="0">
              <a:buNone/>
              <a:defRPr sz="2500"/>
            </a:lvl3pPr>
            <a:lvl4pPr marL="1447527" indent="0">
              <a:buNone/>
              <a:defRPr sz="2100"/>
            </a:lvl4pPr>
            <a:lvl5pPr marL="1930034" indent="0">
              <a:buNone/>
              <a:defRPr sz="2100"/>
            </a:lvl5pPr>
            <a:lvl6pPr marL="2412543" indent="0">
              <a:buNone/>
              <a:defRPr sz="2100"/>
            </a:lvl6pPr>
            <a:lvl7pPr marL="2895050" indent="0">
              <a:buNone/>
              <a:defRPr sz="2100"/>
            </a:lvl7pPr>
            <a:lvl8pPr marL="3377560" indent="0">
              <a:buNone/>
              <a:defRPr sz="2100"/>
            </a:lvl8pPr>
            <a:lvl9pPr marL="3860068" indent="0">
              <a:buNone/>
              <a:defRPr sz="21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1880409" y="6116255"/>
            <a:ext cx="6502718" cy="832158"/>
          </a:xfrm>
        </p:spPr>
        <p:txBody>
          <a:bodyPr/>
          <a:lstStyle>
            <a:lvl1pPr marL="0" indent="0">
              <a:buNone/>
              <a:defRPr sz="1400"/>
            </a:lvl1pPr>
            <a:lvl2pPr marL="482509" indent="0">
              <a:buNone/>
              <a:defRPr sz="1300"/>
            </a:lvl2pPr>
            <a:lvl3pPr marL="965016" indent="0">
              <a:buNone/>
              <a:defRPr sz="1200"/>
            </a:lvl3pPr>
            <a:lvl4pPr marL="1447527" indent="0">
              <a:buNone/>
              <a:defRPr sz="1000"/>
            </a:lvl4pPr>
            <a:lvl5pPr marL="1930034" indent="0">
              <a:buNone/>
              <a:defRPr sz="1000"/>
            </a:lvl5pPr>
            <a:lvl6pPr marL="2412543" indent="0">
              <a:buNone/>
              <a:defRPr sz="1000"/>
            </a:lvl6pPr>
            <a:lvl7pPr marL="2895050" indent="0">
              <a:buNone/>
              <a:defRPr sz="1000"/>
            </a:lvl7pPr>
            <a:lvl8pPr marL="3377560" indent="0">
              <a:buNone/>
              <a:defRPr sz="1000"/>
            </a:lvl8pPr>
            <a:lvl9pPr marL="3860068"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a:xfrm>
            <a:off x="7766788" y="7140605"/>
            <a:ext cx="1829304" cy="410174"/>
          </a:xfrm>
        </p:spPr>
        <p:txBody>
          <a:bodyPr/>
          <a:lstStyle>
            <a:lvl1pPr algn="r">
              <a:defRPr/>
            </a:lvl1pPr>
          </a:lstStyle>
          <a:p>
            <a:fld id="{456BB42D-665D-4FB2-BCB6-4812C31D317D}" type="datetime1">
              <a:rPr lang="fr-FR" smtClean="0"/>
              <a:pPr/>
              <a:t>19/04/2017</a:t>
            </a:fld>
            <a:endParaRPr lang="fr-BE"/>
          </a:p>
        </p:txBody>
      </p:sp>
      <p:sp>
        <p:nvSpPr>
          <p:cNvPr id="6" name="Espace réservé du pied de page 5"/>
          <p:cNvSpPr>
            <a:spLocks noGrp="1"/>
          </p:cNvSpPr>
          <p:nvPr>
            <p:ph type="ftr" sz="quarter" idx="11"/>
          </p:nvPr>
        </p:nvSpPr>
        <p:spPr>
          <a:xfrm>
            <a:off x="3702590" y="7140605"/>
            <a:ext cx="3431990" cy="410174"/>
          </a:xfrm>
        </p:spPr>
        <p:txBody>
          <a:bodyPr/>
          <a:lstStyle/>
          <a:p>
            <a:endParaRPr lang="fr-BE"/>
          </a:p>
        </p:txBody>
      </p:sp>
      <p:sp>
        <p:nvSpPr>
          <p:cNvPr id="7" name="Espace réservé du numéro de diapositive 6"/>
          <p:cNvSpPr>
            <a:spLocks noGrp="1"/>
          </p:cNvSpPr>
          <p:nvPr>
            <p:ph type="sldNum" sz="quarter" idx="12"/>
          </p:nvPr>
        </p:nvSpPr>
        <p:spPr>
          <a:xfrm>
            <a:off x="666403" y="7140605"/>
            <a:ext cx="2403978" cy="410174"/>
          </a:xfrm>
        </p:spPr>
        <p:txBody>
          <a:bodyPr/>
          <a:lstStyle>
            <a:lvl1pPr algn="l">
              <a:defRPr/>
            </a:lvl1pPr>
          </a:lstStyle>
          <a:p>
            <a:fld id="{CF4668DC-857F-487D-BFFA-8C0CA5037977}" type="slidenum">
              <a:rPr lang="fr-BE" smtClean="0"/>
              <a:pPr/>
              <a:t>‹N°›</a:t>
            </a:fld>
            <a:endParaRPr lang="fr-BE"/>
          </a:p>
        </p:txBody>
      </p:sp>
      <p:sp>
        <p:nvSpPr>
          <p:cNvPr id="12" name="Rectangle 11"/>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8928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seul - Droit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1242467" y="7140605"/>
            <a:ext cx="1828262" cy="410174"/>
          </a:xfrm>
        </p:spPr>
        <p:txBody>
          <a:bodyPr/>
          <a:lstStyle/>
          <a:p>
            <a:fld id="{EC9BC68D-C31A-4BAA-9BA2-6C042382BA39}" type="datetime1">
              <a:rPr lang="fr-FR" smtClean="0"/>
              <a:t>19/04/2017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
        <p:nvSpPr>
          <p:cNvPr id="7" name="Rectangle 6"/>
          <p:cNvSpPr/>
          <p:nvPr userDrawn="1"/>
        </p:nvSpPr>
        <p:spPr>
          <a:xfrm>
            <a:off x="1242467" y="2"/>
            <a:ext cx="2667924" cy="10607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 rtlCol="0" anchor="ctr"/>
          <a:lstStyle/>
          <a:p>
            <a:pPr algn="l"/>
            <a:r>
              <a:rPr lang="fr-FR" sz="3400" dirty="0"/>
              <a:t>Notes</a:t>
            </a:r>
          </a:p>
        </p:txBody>
      </p:sp>
      <p:pic>
        <p:nvPicPr>
          <p:cNvPr id="9" name="Image 8"/>
          <p:cNvPicPr>
            <a:picLocks noChangeAspect="1"/>
          </p:cNvPicPr>
          <p:nvPr userDrawn="1"/>
        </p:nvPicPr>
        <p:blipFill rotWithShape="1">
          <a:blip r:embed="rId2"/>
          <a:srcRect l="1428" t="2342" r="7469" b="5849"/>
          <a:stretch/>
        </p:blipFill>
        <p:spPr>
          <a:xfrm>
            <a:off x="1369430" y="1533236"/>
            <a:ext cx="8658808" cy="5418070"/>
          </a:xfrm>
          <a:prstGeom prst="rect">
            <a:avLst/>
          </a:prstGeom>
        </p:spPr>
      </p:pic>
    </p:spTree>
    <p:extLst>
      <p:ext uri="{BB962C8B-B14F-4D97-AF65-F5344CB8AC3E}">
        <p14:creationId xmlns:p14="http://schemas.microsoft.com/office/powerpoint/2010/main" val="3654880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seul - Gauch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7766788" y="7140605"/>
            <a:ext cx="1828262" cy="410174"/>
          </a:xfrm>
        </p:spPr>
        <p:txBody>
          <a:bodyPr/>
          <a:lstStyle>
            <a:lvl1pPr algn="r">
              <a:defRPr/>
            </a:lvl1pPr>
          </a:lstStyle>
          <a:p>
            <a:fld id="{EC9BC68D-C31A-4BAA-9BA2-6C042382BA39}" type="datetime1">
              <a:rPr lang="fr-FR" smtClean="0"/>
              <a:pPr/>
              <a:t>19/04/2017</a:t>
            </a:fld>
            <a:endParaRPr lang="fr-BE"/>
          </a:p>
        </p:txBody>
      </p:sp>
      <p:sp>
        <p:nvSpPr>
          <p:cNvPr id="4" name="Espace réservé du pied de page 3"/>
          <p:cNvSpPr>
            <a:spLocks noGrp="1"/>
          </p:cNvSpPr>
          <p:nvPr>
            <p:ph type="ftr" sz="quarter" idx="11"/>
          </p:nvPr>
        </p:nvSpPr>
        <p:spPr>
          <a:xfrm>
            <a:off x="3702590" y="7140605"/>
            <a:ext cx="3431990" cy="410174"/>
          </a:xfrm>
        </p:spPr>
        <p:txBody>
          <a:bodyPr/>
          <a:lstStyle/>
          <a:p>
            <a:endParaRPr lang="fr-BE"/>
          </a:p>
        </p:txBody>
      </p:sp>
      <p:sp>
        <p:nvSpPr>
          <p:cNvPr id="5" name="Espace réservé du numéro de diapositive 4"/>
          <p:cNvSpPr>
            <a:spLocks noGrp="1"/>
          </p:cNvSpPr>
          <p:nvPr>
            <p:ph type="sldNum" sz="quarter" idx="12"/>
          </p:nvPr>
        </p:nvSpPr>
        <p:spPr>
          <a:xfrm>
            <a:off x="666403" y="7140605"/>
            <a:ext cx="2403978" cy="410174"/>
          </a:xfrm>
        </p:spPr>
        <p:txBody>
          <a:bodyPr/>
          <a:lstStyle>
            <a:lvl1pPr algn="l">
              <a:defRPr/>
            </a:lvl1pPr>
          </a:lstStyle>
          <a:p>
            <a:fld id="{CF4668DC-857F-487D-BFFA-8C0CA5037977}" type="slidenum">
              <a:rPr lang="fr-BE" smtClean="0"/>
              <a:pPr/>
              <a:t>‹N°›</a:t>
            </a:fld>
            <a:endParaRPr lang="fr-BE"/>
          </a:p>
        </p:txBody>
      </p:sp>
      <p:sp>
        <p:nvSpPr>
          <p:cNvPr id="6" name="Rectangle 5"/>
          <p:cNvSpPr/>
          <p:nvPr userDrawn="1"/>
        </p:nvSpPr>
        <p:spPr>
          <a:xfrm>
            <a:off x="666403" y="2"/>
            <a:ext cx="2667924" cy="10607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 rtlCol="0" anchor="ctr"/>
          <a:lstStyle/>
          <a:p>
            <a:pPr algn="l"/>
            <a:r>
              <a:rPr lang="fr-FR" sz="3400" dirty="0"/>
              <a:t>Notes</a:t>
            </a:r>
          </a:p>
        </p:txBody>
      </p:sp>
      <p:pic>
        <p:nvPicPr>
          <p:cNvPr id="9" name="Image 8"/>
          <p:cNvPicPr>
            <a:picLocks noChangeAspect="1"/>
          </p:cNvPicPr>
          <p:nvPr userDrawn="1"/>
        </p:nvPicPr>
        <p:blipFill rotWithShape="1">
          <a:blip r:embed="rId2"/>
          <a:srcRect l="1428" t="2342" r="7469" b="5849"/>
          <a:stretch/>
        </p:blipFill>
        <p:spPr>
          <a:xfrm>
            <a:off x="792089" y="1533236"/>
            <a:ext cx="8658808" cy="5418070"/>
          </a:xfrm>
          <a:prstGeom prst="rect">
            <a:avLst/>
          </a:prstGeom>
        </p:spPr>
      </p:pic>
    </p:spTree>
    <p:extLst>
      <p:ext uri="{BB962C8B-B14F-4D97-AF65-F5344CB8AC3E}">
        <p14:creationId xmlns:p14="http://schemas.microsoft.com/office/powerpoint/2010/main" val="3483189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Rectangle 5"/>
          <p:cNvSpPr/>
          <p:nvPr userDrawn="1"/>
        </p:nvSpPr>
        <p:spPr>
          <a:xfrm>
            <a:off x="0" y="0"/>
            <a:ext cx="10837863" cy="770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806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 Droite">
    <p:spTree>
      <p:nvGrpSpPr>
        <p:cNvPr id="1" name=""/>
        <p:cNvGrpSpPr/>
        <p:nvPr/>
      </p:nvGrpSpPr>
      <p:grpSpPr>
        <a:xfrm>
          <a:off x="0" y="0"/>
          <a:ext cx="0" cy="0"/>
          <a:chOff x="0" y="0"/>
          <a:chExt cx="0" cy="0"/>
        </a:xfrm>
      </p:grpSpPr>
      <p:sp>
        <p:nvSpPr>
          <p:cNvPr id="2" name="Titre 1"/>
          <p:cNvSpPr>
            <a:spLocks noGrp="1"/>
          </p:cNvSpPr>
          <p:nvPr>
            <p:ph type="title"/>
          </p:nvPr>
        </p:nvSpPr>
        <p:spPr>
          <a:xfrm>
            <a:off x="1242466" y="2"/>
            <a:ext cx="8928647" cy="1060722"/>
          </a:xfrm>
        </p:spPr>
        <p:txBody>
          <a:bodyPr rIns="111600">
            <a:noAutofit/>
          </a:bodyPr>
          <a:lstStyle>
            <a:lvl1pPr algn="l">
              <a:defRPr sz="3400" baseline="0">
                <a:solidFill>
                  <a:schemeClr val="bg1"/>
                </a:solidFill>
                <a:latin typeface="ITC Avant Garde Pro Bk" pitchFamily="50" charset="0"/>
              </a:defRPr>
            </a:lvl1pPr>
          </a:lstStyle>
          <a:p>
            <a:r>
              <a:rPr lang="fr-FR" dirty="0"/>
              <a:t>Modifiez le style du titre</a:t>
            </a:r>
          </a:p>
        </p:txBody>
      </p:sp>
      <p:sp>
        <p:nvSpPr>
          <p:cNvPr id="3" name="Espace réservé du contenu 2"/>
          <p:cNvSpPr>
            <a:spLocks noGrp="1"/>
          </p:cNvSpPr>
          <p:nvPr>
            <p:ph idx="1"/>
          </p:nvPr>
        </p:nvSpPr>
        <p:spPr>
          <a:xfrm>
            <a:off x="1242468" y="1413588"/>
            <a:ext cx="8928646" cy="5537328"/>
          </a:xfrm>
        </p:spPr>
        <p:txBody>
          <a:bodyPr rIns="109685">
            <a:normAutofit/>
          </a:bodyPr>
          <a:lstStyle>
            <a:lvl1pPr>
              <a:defRPr sz="3000">
                <a:solidFill>
                  <a:srgbClr val="221F20"/>
                </a:solidFill>
              </a:defRPr>
            </a:lvl1pPr>
            <a:lvl2pPr>
              <a:defRPr sz="2400"/>
            </a:lvl2pPr>
            <a:lvl3pPr>
              <a:defRPr sz="2100"/>
            </a:lvl3pPr>
            <a:lvl4pPr>
              <a:defRPr sz="1400"/>
            </a:lvl4pPr>
            <a:lvl5pPr>
              <a:defRPr sz="1400">
                <a:solidFill>
                  <a:srgbClr val="221F2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endParaRPr lang="fr-BE"/>
          </a:p>
        </p:txBody>
      </p:sp>
      <p:sp>
        <p:nvSpPr>
          <p:cNvPr id="9" name="Espace réservé de la date 4"/>
          <p:cNvSpPr>
            <a:spLocks noGrp="1"/>
          </p:cNvSpPr>
          <p:nvPr>
            <p:ph type="dt" sz="half" idx="10"/>
          </p:nvPr>
        </p:nvSpPr>
        <p:spPr>
          <a:xfrm>
            <a:off x="1242467" y="7140605"/>
            <a:ext cx="1828262" cy="410174"/>
          </a:xfrm>
        </p:spPr>
        <p:txBody>
          <a:bodyPr lIns="111600"/>
          <a:lstStyle>
            <a:lvl1pPr>
              <a:defRPr lang="fr-FR" smtClean="0"/>
            </a:lvl1pPr>
          </a:lstStyle>
          <a:p>
            <a:fld id="{3A65406F-879D-4DC8-BCE5-A07A509F965A}" type="datetime1">
              <a:rPr lang="fr-FR" smtClean="0"/>
              <a:t>19/04/2017</a:t>
            </a:fld>
            <a:endParaRPr lang="fr-FR" dirty="0"/>
          </a:p>
        </p:txBody>
      </p:sp>
      <p:sp>
        <p:nvSpPr>
          <p:cNvPr id="10" name="Espace réservé du numéro de diapositive 6"/>
          <p:cNvSpPr>
            <a:spLocks noGrp="1"/>
          </p:cNvSpPr>
          <p:nvPr>
            <p:ph type="sldNum" sz="quarter" idx="12"/>
          </p:nvPr>
        </p:nvSpPr>
        <p:spPr>
          <a:xfrm>
            <a:off x="7767136" y="7140605"/>
            <a:ext cx="2403978" cy="410174"/>
          </a:xfrm>
        </p:spPr>
        <p:txBody>
          <a:bodyPr rIns="111600"/>
          <a:lstStyle>
            <a:lvl1pPr>
              <a:defRPr lang="fr-BE" smtClean="0"/>
            </a:lvl1pPr>
          </a:lstStyle>
          <a:p>
            <a:fld id="{CF4668DC-857F-487D-BFFA-8C0CA5037977}" type="slidenum">
              <a:rPr lang="fr-FR" smtClean="0"/>
              <a:pPr/>
              <a:t>‹N°›</a:t>
            </a:fld>
            <a:endParaRPr lang="fr-FR"/>
          </a:p>
        </p:txBody>
      </p:sp>
      <p:sp>
        <p:nvSpPr>
          <p:cNvPr id="14" name="Rectangle 13"/>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1663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2" name="Rectangle 1"/>
          <p:cNvSpPr/>
          <p:nvPr/>
        </p:nvSpPr>
        <p:spPr>
          <a:xfrm>
            <a:off x="0" y="0"/>
            <a:ext cx="5418932" cy="770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930" tIns="34466" rIns="68930" bIns="34466" rtlCol="0" anchor="ctr"/>
          <a:lstStyle/>
          <a:p>
            <a:pPr algn="ctr"/>
            <a:endParaRPr lang="fr-FR"/>
          </a:p>
        </p:txBody>
      </p:sp>
      <p:sp>
        <p:nvSpPr>
          <p:cNvPr id="7" name="Rectangle 6"/>
          <p:cNvSpPr/>
          <p:nvPr/>
        </p:nvSpPr>
        <p:spPr>
          <a:xfrm>
            <a:off x="5418931" y="0"/>
            <a:ext cx="5418932" cy="7704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930" tIns="34466" rIns="68930" bIns="34466" rtlCol="0" anchor="ctr"/>
          <a:lstStyle/>
          <a:p>
            <a:pPr algn="ctr"/>
            <a:endParaRPr lang="fr-F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8882" y="2853849"/>
            <a:ext cx="3720114" cy="11271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1991926" y="5865728"/>
            <a:ext cx="6854019" cy="1405509"/>
          </a:xfrm>
          <a:prstGeom prst="rect">
            <a:avLst/>
          </a:prstGeom>
          <a:noFill/>
        </p:spPr>
        <p:txBody>
          <a:bodyPr wrap="square" lIns="96513" tIns="48258" rIns="96513" bIns="48258" rtlCol="0">
            <a:spAutoFit/>
          </a:bodyPr>
          <a:lstStyle/>
          <a:p>
            <a:pPr algn="ctr"/>
            <a:r>
              <a:rPr lang="fr-FR" sz="1600" dirty="0">
                <a:solidFill>
                  <a:schemeClr val="bg1"/>
                </a:solidFill>
                <a:latin typeface="ITC Avant Garde Pro Bk" pitchFamily="50" charset="0"/>
              </a:rPr>
              <a:t>Tél. : 05 61 78 85 15 / Fax : 05 61 78 22 40</a:t>
            </a:r>
          </a:p>
          <a:p>
            <a:pPr algn="ctr"/>
            <a:r>
              <a:rPr lang="fr-FR" sz="1600" dirty="0">
                <a:solidFill>
                  <a:schemeClr val="bg1"/>
                </a:solidFill>
                <a:latin typeface="ITC Avant Garde Pro Bk" pitchFamily="50" charset="0"/>
              </a:rPr>
              <a:t>contact@terramonte.fr</a:t>
            </a:r>
          </a:p>
          <a:p>
            <a:pPr algn="ctr"/>
            <a:r>
              <a:rPr lang="fr-FR" sz="1600" dirty="0">
                <a:solidFill>
                  <a:schemeClr val="bg1"/>
                </a:solidFill>
                <a:latin typeface="ITC Avant Garde Pro Bk" pitchFamily="50" charset="0"/>
              </a:rPr>
              <a:t>Z.I. en Jacca – 23 chemin de la Ménude - 31770 COLOMIERS</a:t>
            </a:r>
          </a:p>
          <a:p>
            <a:pPr algn="ctr"/>
            <a:endParaRPr lang="fr-FR" sz="1600" dirty="0">
              <a:solidFill>
                <a:schemeClr val="bg1"/>
              </a:solidFill>
              <a:latin typeface="ITC Avant Garde Pro Bk" pitchFamily="50" charset="0"/>
            </a:endParaRPr>
          </a:p>
          <a:p>
            <a:pPr algn="ctr"/>
            <a:r>
              <a:rPr lang="fr-FR" sz="2100" b="1" dirty="0">
                <a:solidFill>
                  <a:schemeClr val="bg1"/>
                </a:solidFill>
                <a:latin typeface="ITC Avant Garde Pro Bk" pitchFamily="50" charset="0"/>
              </a:rPr>
              <a:t>www.terramonte.fr</a:t>
            </a:r>
            <a:endParaRPr lang="fr-FR" sz="1600" b="1" dirty="0">
              <a:solidFill>
                <a:schemeClr val="bg1"/>
              </a:solidFill>
              <a:latin typeface="ITC Avant Garde Pro Bk" pitchFamily="50" charset="0"/>
            </a:endParaRPr>
          </a:p>
        </p:txBody>
      </p:sp>
    </p:spTree>
    <p:extLst>
      <p:ext uri="{BB962C8B-B14F-4D97-AF65-F5344CB8AC3E}">
        <p14:creationId xmlns:p14="http://schemas.microsoft.com/office/powerpoint/2010/main" val="93002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 Gauch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7210577" y="7140605"/>
            <a:ext cx="2384819" cy="410174"/>
          </a:xfrm>
        </p:spPr>
        <p:txBody>
          <a:bodyPr/>
          <a:lstStyle>
            <a:lvl1pPr algn="r">
              <a:defRPr/>
            </a:lvl1pPr>
          </a:lstStyle>
          <a:p>
            <a:fld id="{9A6CCFE8-F154-4B5A-B8D9-F08FE059645A}" type="datetime1">
              <a:rPr lang="fr-FR" smtClean="0"/>
              <a:t>19/04/2017</a:t>
            </a:fld>
            <a:endParaRPr lang="fr-BE"/>
          </a:p>
        </p:txBody>
      </p:sp>
      <p:sp>
        <p:nvSpPr>
          <p:cNvPr id="2" name="Titre 1"/>
          <p:cNvSpPr>
            <a:spLocks noGrp="1"/>
          </p:cNvSpPr>
          <p:nvPr>
            <p:ph type="title"/>
          </p:nvPr>
        </p:nvSpPr>
        <p:spPr>
          <a:xfrm>
            <a:off x="666751" y="2"/>
            <a:ext cx="8928645" cy="1060722"/>
          </a:xfrm>
        </p:spPr>
        <p:txBody>
          <a:bodyPr rIns="111600">
            <a:noAutofit/>
          </a:bodyPr>
          <a:lstStyle>
            <a:lvl1pPr algn="l">
              <a:defRPr sz="3400" baseline="0">
                <a:solidFill>
                  <a:schemeClr val="bg1"/>
                </a:solidFill>
                <a:latin typeface="ITC Avant Garde Pro Bk" pitchFamily="50" charset="0"/>
              </a:defRPr>
            </a:lvl1pPr>
          </a:lstStyle>
          <a:p>
            <a:r>
              <a:rPr lang="fr-FR" dirty="0"/>
              <a:t>Modifiez le style du titre</a:t>
            </a:r>
          </a:p>
        </p:txBody>
      </p:sp>
      <p:sp>
        <p:nvSpPr>
          <p:cNvPr id="3" name="Espace réservé du contenu 2"/>
          <p:cNvSpPr>
            <a:spLocks noGrp="1"/>
          </p:cNvSpPr>
          <p:nvPr>
            <p:ph idx="1" hasCustomPrompt="1"/>
          </p:nvPr>
        </p:nvSpPr>
        <p:spPr>
          <a:xfrm>
            <a:off x="666750" y="1413033"/>
            <a:ext cx="8928646" cy="5537883"/>
          </a:xfrm>
        </p:spPr>
        <p:txBody>
          <a:bodyPr rIns="109685">
            <a:normAutofit/>
          </a:bodyPr>
          <a:lstStyle>
            <a:lvl1pPr>
              <a:defRPr sz="3000">
                <a:solidFill>
                  <a:srgbClr val="221F20"/>
                </a:solidFill>
              </a:defRPr>
            </a:lvl1pPr>
            <a:lvl2pPr>
              <a:defRPr sz="2400"/>
            </a:lvl2pPr>
            <a:lvl3pPr>
              <a:defRPr sz="2100"/>
            </a:lvl3pPr>
            <a:lvl4pPr>
              <a:defRPr sz="1400"/>
            </a:lvl4pPr>
            <a:lvl5pPr>
              <a:defRPr sz="1400">
                <a:solidFill>
                  <a:srgbClr val="221F2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a:xfrm>
            <a:off x="3208806" y="7140605"/>
            <a:ext cx="3431990" cy="410174"/>
          </a:xfrm>
        </p:spPr>
        <p:txBody>
          <a:bodyPr/>
          <a:lstStyle/>
          <a:p>
            <a:endParaRPr lang="fr-BE"/>
          </a:p>
        </p:txBody>
      </p:sp>
      <p:sp>
        <p:nvSpPr>
          <p:cNvPr id="6" name="Espace réservé du numéro de diapositive 5"/>
          <p:cNvSpPr>
            <a:spLocks noGrp="1"/>
          </p:cNvSpPr>
          <p:nvPr>
            <p:ph type="sldNum" sz="quarter" idx="12"/>
          </p:nvPr>
        </p:nvSpPr>
        <p:spPr>
          <a:xfrm>
            <a:off x="666750" y="7140605"/>
            <a:ext cx="1972276" cy="410174"/>
          </a:xfrm>
        </p:spPr>
        <p:txBody>
          <a:bodyPr/>
          <a:lstStyle>
            <a:lvl1pPr algn="l">
              <a:defRPr/>
            </a:lvl1pPr>
          </a:lstStyle>
          <a:p>
            <a:fld id="{CF4668DC-857F-487D-BFFA-8C0CA5037977}" type="slidenum">
              <a:rPr lang="fr-BE" smtClean="0"/>
              <a:pPr/>
              <a:t>‹N°›</a:t>
            </a:fld>
            <a:endParaRPr lang="fr-BE" dirty="0"/>
          </a:p>
        </p:txBody>
      </p:sp>
      <p:sp>
        <p:nvSpPr>
          <p:cNvPr id="13" name="Rectangle 12"/>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2812172"/>
      </p:ext>
    </p:extLst>
  </p:cSld>
  <p:clrMapOvr>
    <a:masterClrMapping/>
  </p:clrMapOvr>
  <p:extLst mod="1">
    <p:ext uri="{DCECCB84-F9BA-43D5-87BE-67443E8EF086}">
      <p15:sldGuideLst xmlns:p15="http://schemas.microsoft.com/office/powerpoint/2012/main">
        <p15:guide id="1" orient="horz" pos="567" userDrawn="1">
          <p15:clr>
            <a:srgbClr val="FBAE40"/>
          </p15:clr>
        </p15:guide>
        <p15:guide id="2" pos="59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3302" y="0"/>
            <a:ext cx="10841169" cy="1101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6513" tIns="48258" rIns="96513" bIns="48258" rtlCol="0" anchor="ctr"/>
          <a:lstStyle/>
          <a:p>
            <a:pPr algn="ctr"/>
            <a:endParaRPr lang="fr-FR"/>
          </a:p>
        </p:txBody>
      </p:sp>
      <p:sp>
        <p:nvSpPr>
          <p:cNvPr id="2" name="Titre 1"/>
          <p:cNvSpPr>
            <a:spLocks noGrp="1"/>
          </p:cNvSpPr>
          <p:nvPr>
            <p:ph type="title"/>
          </p:nvPr>
        </p:nvSpPr>
        <p:spPr>
          <a:xfrm>
            <a:off x="1242467" y="4950633"/>
            <a:ext cx="8928646" cy="1530127"/>
          </a:xfrm>
        </p:spPr>
        <p:txBody>
          <a:bodyPr anchor="t">
            <a:normAutofit/>
          </a:bodyPr>
          <a:lstStyle>
            <a:lvl1pPr algn="l">
              <a:defRPr sz="4100" b="0" cap="none" baseline="0">
                <a:solidFill>
                  <a:schemeClr val="bg2"/>
                </a:solidFill>
                <a:latin typeface="ITC Avant Garde Pro Md" pitchFamily="50" charset="0"/>
              </a:defRPr>
            </a:lvl1pPr>
          </a:lstStyle>
          <a:p>
            <a:r>
              <a:rPr lang="fr-FR" dirty="0"/>
              <a:t>Modifiez le style du titre</a:t>
            </a:r>
          </a:p>
        </p:txBody>
      </p:sp>
      <p:sp>
        <p:nvSpPr>
          <p:cNvPr id="3" name="Espace réservé du texte 2"/>
          <p:cNvSpPr>
            <a:spLocks noGrp="1"/>
          </p:cNvSpPr>
          <p:nvPr>
            <p:ph type="body" idx="1"/>
          </p:nvPr>
        </p:nvSpPr>
        <p:spPr>
          <a:xfrm>
            <a:off x="1242467" y="3265352"/>
            <a:ext cx="8928646" cy="1685280"/>
          </a:xfrm>
        </p:spPr>
        <p:txBody>
          <a:bodyPr anchor="b">
            <a:normAutofit/>
          </a:bodyPr>
          <a:lstStyle>
            <a:lvl1pPr marL="0" indent="0">
              <a:buNone/>
              <a:defRPr sz="2100">
                <a:solidFill>
                  <a:srgbClr val="593118"/>
                </a:solidFill>
              </a:defRPr>
            </a:lvl1pPr>
            <a:lvl2pPr marL="482509" indent="0">
              <a:buNone/>
              <a:defRPr sz="2100">
                <a:solidFill>
                  <a:schemeClr val="tx1">
                    <a:tint val="75000"/>
                  </a:schemeClr>
                </a:solidFill>
              </a:defRPr>
            </a:lvl2pPr>
            <a:lvl3pPr marL="965016" indent="0">
              <a:buNone/>
              <a:defRPr sz="1600">
                <a:solidFill>
                  <a:schemeClr val="tx1">
                    <a:tint val="75000"/>
                  </a:schemeClr>
                </a:solidFill>
              </a:defRPr>
            </a:lvl3pPr>
            <a:lvl4pPr marL="1447527" indent="0">
              <a:buNone/>
              <a:defRPr sz="1400">
                <a:solidFill>
                  <a:schemeClr val="tx1">
                    <a:tint val="75000"/>
                  </a:schemeClr>
                </a:solidFill>
              </a:defRPr>
            </a:lvl4pPr>
            <a:lvl5pPr marL="1930034" indent="0">
              <a:buNone/>
              <a:defRPr sz="1400">
                <a:solidFill>
                  <a:schemeClr val="tx1">
                    <a:tint val="75000"/>
                  </a:schemeClr>
                </a:solidFill>
              </a:defRPr>
            </a:lvl5pPr>
            <a:lvl6pPr marL="2412543" indent="0">
              <a:buNone/>
              <a:defRPr sz="1400">
                <a:solidFill>
                  <a:schemeClr val="tx1">
                    <a:tint val="75000"/>
                  </a:schemeClr>
                </a:solidFill>
              </a:defRPr>
            </a:lvl6pPr>
            <a:lvl7pPr marL="2895050" indent="0">
              <a:buNone/>
              <a:defRPr sz="1400">
                <a:solidFill>
                  <a:schemeClr val="tx1">
                    <a:tint val="75000"/>
                  </a:schemeClr>
                </a:solidFill>
              </a:defRPr>
            </a:lvl7pPr>
            <a:lvl8pPr marL="3377560" indent="0">
              <a:buNone/>
              <a:defRPr sz="1400">
                <a:solidFill>
                  <a:schemeClr val="tx1">
                    <a:tint val="75000"/>
                  </a:schemeClr>
                </a:solidFill>
              </a:defRPr>
            </a:lvl8pPr>
            <a:lvl9pPr marL="3860068"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1242467" y="7140605"/>
            <a:ext cx="1828262" cy="410174"/>
          </a:xfrm>
        </p:spPr>
        <p:txBody>
          <a:bodyPr/>
          <a:lstStyle/>
          <a:p>
            <a:fld id="{CCC4CD59-C0F2-48A8-A748-8A99DDC49D98}" type="datetime1">
              <a:rPr lang="fr-FR" smtClean="0"/>
              <a:t>19/04/2017</a:t>
            </a:fld>
            <a:endParaRPr lang="fr-BE" dirty="0"/>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71502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 Droite">
    <p:spTree>
      <p:nvGrpSpPr>
        <p:cNvPr id="1" name=""/>
        <p:cNvGrpSpPr/>
        <p:nvPr/>
      </p:nvGrpSpPr>
      <p:grpSpPr>
        <a:xfrm>
          <a:off x="0" y="0"/>
          <a:ext cx="0" cy="0"/>
          <a:chOff x="0" y="0"/>
          <a:chExt cx="0" cy="0"/>
        </a:xfrm>
      </p:grpSpPr>
      <p:sp>
        <p:nvSpPr>
          <p:cNvPr id="2" name="Titre 1"/>
          <p:cNvSpPr>
            <a:spLocks noGrp="1"/>
          </p:cNvSpPr>
          <p:nvPr>
            <p:ph type="title"/>
          </p:nvPr>
        </p:nvSpPr>
        <p:spPr>
          <a:xfrm>
            <a:off x="1242467" y="2"/>
            <a:ext cx="8928646" cy="1060722"/>
          </a:xfrm>
        </p:spPr>
        <p:txBody>
          <a:bodyPr rIns="111600"/>
          <a:lstStyle>
            <a:lvl1pPr>
              <a:defRPr>
                <a:latin typeface="ITC Avant Garde Pro Bk" pitchFamily="50" charset="0"/>
              </a:defRPr>
            </a:lvl1pPr>
          </a:lstStyle>
          <a:p>
            <a:r>
              <a:rPr lang="fr-FR" dirty="0"/>
              <a:t>Modifiez le style du titre</a:t>
            </a:r>
          </a:p>
        </p:txBody>
      </p:sp>
      <p:sp>
        <p:nvSpPr>
          <p:cNvPr id="3" name="Espace réservé du contenu 2"/>
          <p:cNvSpPr>
            <a:spLocks noGrp="1"/>
          </p:cNvSpPr>
          <p:nvPr>
            <p:ph sz="half" idx="1" hasCustomPrompt="1"/>
          </p:nvPr>
        </p:nvSpPr>
        <p:spPr>
          <a:xfrm>
            <a:off x="1242466" y="1403797"/>
            <a:ext cx="4355983" cy="5552108"/>
          </a:xfrm>
        </p:spPr>
        <p:txBody>
          <a:bodyPr tIns="72000">
            <a:normAutofit/>
          </a:bodyPr>
          <a:lstStyle>
            <a:lvl1pPr>
              <a:spcBef>
                <a:spcPts val="800"/>
              </a:spcBef>
              <a:defRPr sz="2800">
                <a:solidFill>
                  <a:srgbClr val="221F20"/>
                </a:solidFill>
              </a:defRPr>
            </a:lvl1pPr>
            <a:lvl2pPr>
              <a:defRPr sz="2400"/>
            </a:lvl2pPr>
            <a:lvl3pPr>
              <a:defRPr sz="2000"/>
            </a:lvl3pPr>
            <a:lvl4pPr>
              <a:defRPr sz="2000"/>
            </a:lvl4pPr>
            <a:lvl5pPr>
              <a:defRPr sz="2000"/>
            </a:lvl5pPr>
            <a:lvl6pPr>
              <a:defRPr sz="2100"/>
            </a:lvl6pPr>
            <a:lvl7pPr>
              <a:defRPr sz="2100"/>
            </a:lvl7pPr>
            <a:lvl8pPr>
              <a:defRPr sz="2100"/>
            </a:lvl8pPr>
            <a:lvl9pPr>
              <a:defRPr sz="21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hasCustomPrompt="1"/>
          </p:nvPr>
        </p:nvSpPr>
        <p:spPr>
          <a:xfrm>
            <a:off x="5795970" y="1403797"/>
            <a:ext cx="4375143" cy="5552108"/>
          </a:xfrm>
        </p:spPr>
        <p:txBody>
          <a:bodyPr tIns="72000" rIns="109685">
            <a:normAutofit/>
          </a:bodyPr>
          <a:lstStyle>
            <a:lvl1pPr>
              <a:spcBef>
                <a:spcPts val="720"/>
              </a:spcBef>
              <a:defRPr sz="2800"/>
            </a:lvl1pPr>
            <a:lvl2pPr>
              <a:defRPr sz="2400"/>
            </a:lvl2pPr>
            <a:lvl3pPr>
              <a:defRPr sz="2000"/>
            </a:lvl3pPr>
            <a:lvl4pPr>
              <a:defRPr sz="2000"/>
            </a:lvl4pPr>
            <a:lvl5pPr>
              <a:defRPr sz="2000"/>
            </a:lvl5pPr>
            <a:lvl6pPr>
              <a:defRPr sz="2100"/>
            </a:lvl6pPr>
            <a:lvl7pPr>
              <a:defRPr sz="2100"/>
            </a:lvl7pPr>
            <a:lvl8pPr>
              <a:defRPr sz="2100"/>
            </a:lvl8pPr>
            <a:lvl9pPr>
              <a:defRPr sz="21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1242467" y="7140605"/>
            <a:ext cx="1828262" cy="410174"/>
          </a:xfrm>
        </p:spPr>
        <p:txBody>
          <a:bodyPr lIns="111600"/>
          <a:lstStyle/>
          <a:p>
            <a:fld id="{7CDE529A-C549-4CC9-97DA-6830321DDC35}" type="datetime1">
              <a:rPr lang="fr-FR" smtClean="0"/>
              <a:t>19/04/2017</a:t>
            </a:fld>
            <a:endParaRPr lang="fr-BE" dirty="0"/>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7767136" y="7140605"/>
            <a:ext cx="2403978" cy="410174"/>
          </a:xfrm>
        </p:spPr>
        <p:txBody>
          <a:bodyPr rIns="111600"/>
          <a:lstStyle/>
          <a:p>
            <a:fld id="{CF4668DC-857F-487D-BFFA-8C0CA5037977}" type="slidenum">
              <a:rPr lang="fr-BE" smtClean="0"/>
              <a:t>‹N°›</a:t>
            </a:fld>
            <a:endParaRPr lang="fr-BE" dirty="0"/>
          </a:p>
        </p:txBody>
      </p:sp>
      <p:sp>
        <p:nvSpPr>
          <p:cNvPr id="13" name="Rectangle 12"/>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843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 Gauche">
    <p:spTree>
      <p:nvGrpSpPr>
        <p:cNvPr id="1" name=""/>
        <p:cNvGrpSpPr/>
        <p:nvPr/>
      </p:nvGrpSpPr>
      <p:grpSpPr>
        <a:xfrm>
          <a:off x="0" y="0"/>
          <a:ext cx="0" cy="0"/>
          <a:chOff x="0" y="0"/>
          <a:chExt cx="0" cy="0"/>
        </a:xfrm>
      </p:grpSpPr>
      <p:sp>
        <p:nvSpPr>
          <p:cNvPr id="2" name="Titre 1"/>
          <p:cNvSpPr>
            <a:spLocks noGrp="1"/>
          </p:cNvSpPr>
          <p:nvPr>
            <p:ph type="title"/>
          </p:nvPr>
        </p:nvSpPr>
        <p:spPr>
          <a:xfrm>
            <a:off x="666404" y="2"/>
            <a:ext cx="8928646" cy="1060722"/>
          </a:xfrm>
        </p:spPr>
        <p:txBody>
          <a:bodyPr rIns="111600"/>
          <a:lstStyle>
            <a:lvl1pPr>
              <a:defRPr>
                <a:latin typeface="ITC Avant Garde Pro Bk" pitchFamily="50" charset="0"/>
              </a:defRPr>
            </a:lvl1pPr>
          </a:lstStyle>
          <a:p>
            <a:r>
              <a:rPr lang="fr-FR" dirty="0"/>
              <a:t>Modifiez le style du titre</a:t>
            </a:r>
          </a:p>
        </p:txBody>
      </p:sp>
      <p:sp>
        <p:nvSpPr>
          <p:cNvPr id="5" name="Espace réservé de la date 4"/>
          <p:cNvSpPr>
            <a:spLocks noGrp="1"/>
          </p:cNvSpPr>
          <p:nvPr>
            <p:ph type="dt" sz="half" idx="10"/>
          </p:nvPr>
        </p:nvSpPr>
        <p:spPr>
          <a:xfrm>
            <a:off x="7766789" y="7140605"/>
            <a:ext cx="1828262" cy="410174"/>
          </a:xfrm>
        </p:spPr>
        <p:txBody>
          <a:bodyPr lIns="111600"/>
          <a:lstStyle>
            <a:lvl1pPr algn="r">
              <a:defRPr/>
            </a:lvl1pPr>
          </a:lstStyle>
          <a:p>
            <a:fld id="{7CDE529A-C549-4CC9-97DA-6830321DDC35}" type="datetime1">
              <a:rPr lang="fr-FR" smtClean="0"/>
              <a:pPr/>
              <a:t>19/04/2017</a:t>
            </a:fld>
            <a:endParaRPr lang="fr-BE" dirty="0"/>
          </a:p>
        </p:txBody>
      </p:sp>
      <p:sp>
        <p:nvSpPr>
          <p:cNvPr id="6" name="Espace réservé du pied de page 5"/>
          <p:cNvSpPr>
            <a:spLocks noGrp="1"/>
          </p:cNvSpPr>
          <p:nvPr>
            <p:ph type="ftr" sz="quarter" idx="11"/>
          </p:nvPr>
        </p:nvSpPr>
        <p:spPr>
          <a:xfrm>
            <a:off x="3702590" y="7140605"/>
            <a:ext cx="3431990" cy="410174"/>
          </a:xfrm>
        </p:spPr>
        <p:txBody>
          <a:bodyPr/>
          <a:lstStyle/>
          <a:p>
            <a:endParaRPr lang="fr-BE"/>
          </a:p>
        </p:txBody>
      </p:sp>
      <p:sp>
        <p:nvSpPr>
          <p:cNvPr id="7" name="Espace réservé du numéro de diapositive 6"/>
          <p:cNvSpPr>
            <a:spLocks noGrp="1"/>
          </p:cNvSpPr>
          <p:nvPr>
            <p:ph type="sldNum" sz="quarter" idx="12"/>
          </p:nvPr>
        </p:nvSpPr>
        <p:spPr>
          <a:xfrm>
            <a:off x="666403" y="7140605"/>
            <a:ext cx="2403978" cy="410174"/>
          </a:xfrm>
        </p:spPr>
        <p:txBody>
          <a:bodyPr rIns="111600"/>
          <a:lstStyle>
            <a:lvl1pPr algn="l">
              <a:defRPr/>
            </a:lvl1pPr>
          </a:lstStyle>
          <a:p>
            <a:fld id="{CF4668DC-857F-487D-BFFA-8C0CA5037977}" type="slidenum">
              <a:rPr lang="fr-BE" smtClean="0"/>
              <a:pPr/>
              <a:t>‹N°›</a:t>
            </a:fld>
            <a:endParaRPr lang="fr-BE" dirty="0"/>
          </a:p>
        </p:txBody>
      </p:sp>
      <p:sp>
        <p:nvSpPr>
          <p:cNvPr id="11" name="Espace réservé du contenu 2"/>
          <p:cNvSpPr>
            <a:spLocks noGrp="1"/>
          </p:cNvSpPr>
          <p:nvPr>
            <p:ph sz="half" idx="1" hasCustomPrompt="1"/>
          </p:nvPr>
        </p:nvSpPr>
        <p:spPr>
          <a:xfrm>
            <a:off x="666403" y="1391299"/>
            <a:ext cx="4355983" cy="5564606"/>
          </a:xfrm>
        </p:spPr>
        <p:txBody>
          <a:bodyPr tIns="90000">
            <a:normAutofit/>
          </a:bodyPr>
          <a:lstStyle>
            <a:lvl1pPr>
              <a:defRPr sz="2800">
                <a:solidFill>
                  <a:srgbClr val="221F20"/>
                </a:solidFill>
              </a:defRPr>
            </a:lvl1pPr>
            <a:lvl2pPr>
              <a:defRPr sz="2400"/>
            </a:lvl2pPr>
            <a:lvl3pPr>
              <a:defRPr sz="2000"/>
            </a:lvl3pPr>
            <a:lvl4pPr>
              <a:defRPr sz="2000"/>
            </a:lvl4pPr>
            <a:lvl5pPr>
              <a:defRPr sz="2000"/>
            </a:lvl5pPr>
            <a:lvl6pPr>
              <a:defRPr sz="2100"/>
            </a:lvl6pPr>
            <a:lvl7pPr>
              <a:defRPr sz="2100"/>
            </a:lvl7pPr>
            <a:lvl8pPr>
              <a:defRPr sz="2100"/>
            </a:lvl8pPr>
            <a:lvl9pPr>
              <a:defRPr sz="21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3"/>
          <p:cNvSpPr>
            <a:spLocks noGrp="1"/>
          </p:cNvSpPr>
          <p:nvPr>
            <p:ph sz="half" idx="2" hasCustomPrompt="1"/>
          </p:nvPr>
        </p:nvSpPr>
        <p:spPr>
          <a:xfrm>
            <a:off x="5219907" y="1391299"/>
            <a:ext cx="4375143" cy="5564606"/>
          </a:xfrm>
        </p:spPr>
        <p:txBody>
          <a:bodyPr tIns="90000" rIns="109685" bIns="0">
            <a:normAutofit/>
          </a:bodyPr>
          <a:lstStyle>
            <a:lvl1pPr>
              <a:defRPr sz="2800"/>
            </a:lvl1pPr>
            <a:lvl2pPr>
              <a:defRPr sz="2400"/>
            </a:lvl2pPr>
            <a:lvl3pPr>
              <a:defRPr sz="2000"/>
            </a:lvl3pPr>
            <a:lvl4pPr>
              <a:defRPr sz="2000"/>
            </a:lvl4pPr>
            <a:lvl5pPr>
              <a:defRPr sz="2000"/>
            </a:lvl5pPr>
            <a:lvl6pPr>
              <a:defRPr sz="2100"/>
            </a:lvl6pPr>
            <a:lvl7pPr>
              <a:defRPr sz="2100"/>
            </a:lvl7pPr>
            <a:lvl8pPr>
              <a:defRPr sz="2100"/>
            </a:lvl8pPr>
            <a:lvl9pPr>
              <a:defRPr sz="21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Rectangle 14"/>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551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 Droite">
    <p:spTree>
      <p:nvGrpSpPr>
        <p:cNvPr id="1" name=""/>
        <p:cNvGrpSpPr/>
        <p:nvPr/>
      </p:nvGrpSpPr>
      <p:grpSpPr>
        <a:xfrm>
          <a:off x="0" y="0"/>
          <a:ext cx="0" cy="0"/>
          <a:chOff x="0" y="0"/>
          <a:chExt cx="0" cy="0"/>
        </a:xfrm>
      </p:grpSpPr>
      <p:sp>
        <p:nvSpPr>
          <p:cNvPr id="2" name="Titre 1"/>
          <p:cNvSpPr>
            <a:spLocks noGrp="1"/>
          </p:cNvSpPr>
          <p:nvPr>
            <p:ph type="title"/>
          </p:nvPr>
        </p:nvSpPr>
        <p:spPr>
          <a:xfrm>
            <a:off x="1242467" y="2"/>
            <a:ext cx="8928646" cy="1060722"/>
          </a:xfrm>
        </p:spPr>
        <p:txBody>
          <a:bodyPr rIns="111600"/>
          <a:lstStyle>
            <a:lvl1pPr>
              <a:defRPr>
                <a:latin typeface="ITC Avant Garde Pro Bk" pitchFamily="50" charset="0"/>
              </a:defRPr>
            </a:lvl1pPr>
          </a:lstStyle>
          <a:p>
            <a:r>
              <a:rPr lang="fr-FR"/>
              <a:t>Modifiez le style du titre</a:t>
            </a:r>
            <a:endParaRPr lang="fr-FR" dirty="0"/>
          </a:p>
        </p:txBody>
      </p:sp>
      <p:sp>
        <p:nvSpPr>
          <p:cNvPr id="3" name="Espace réservé du texte 2"/>
          <p:cNvSpPr>
            <a:spLocks noGrp="1"/>
          </p:cNvSpPr>
          <p:nvPr>
            <p:ph type="body" idx="1" hasCustomPrompt="1"/>
          </p:nvPr>
        </p:nvSpPr>
        <p:spPr>
          <a:xfrm>
            <a:off x="1242467" y="1401397"/>
            <a:ext cx="4356000" cy="718696"/>
          </a:xfrm>
        </p:spPr>
        <p:txBody>
          <a:bodyPr lIns="111600" tIns="72000" rIns="111600" anchor="t" anchorCtr="0">
            <a:noAutofit/>
          </a:bodyPr>
          <a:lstStyle>
            <a:lvl1pPr marL="0" indent="0">
              <a:buNone/>
              <a:defRPr sz="2400" b="0" i="0" cap="none" baseline="0">
                <a:solidFill>
                  <a:schemeClr val="bg2"/>
                </a:solidFill>
                <a:latin typeface="ITC Avant Garde Pro Md" pitchFamily="50" charset="0"/>
              </a:defRPr>
            </a:lvl1pPr>
            <a:lvl2pPr marL="482509" indent="0">
              <a:buNone/>
              <a:defRPr sz="2100" b="1"/>
            </a:lvl2pPr>
            <a:lvl3pPr marL="965016" indent="0">
              <a:buNone/>
              <a:defRPr sz="2100" b="1"/>
            </a:lvl3pPr>
            <a:lvl4pPr marL="1447527" indent="0">
              <a:buNone/>
              <a:defRPr sz="1600" b="1"/>
            </a:lvl4pPr>
            <a:lvl5pPr marL="1930034" indent="0">
              <a:buNone/>
              <a:defRPr sz="1600" b="1"/>
            </a:lvl5pPr>
            <a:lvl6pPr marL="2412543" indent="0">
              <a:buNone/>
              <a:defRPr sz="1600" b="1"/>
            </a:lvl6pPr>
            <a:lvl7pPr marL="2895050" indent="0">
              <a:buNone/>
              <a:defRPr sz="1600" b="1"/>
            </a:lvl7pPr>
            <a:lvl8pPr marL="3377560" indent="0">
              <a:buNone/>
              <a:defRPr sz="1600" b="1"/>
            </a:lvl8pPr>
            <a:lvl9pPr marL="3860068" indent="0">
              <a:buNone/>
              <a:defRPr sz="1600" b="1"/>
            </a:lvl9pPr>
          </a:lstStyle>
          <a:p>
            <a:pPr lvl="0"/>
            <a:r>
              <a:rPr lang="fr-FR" dirty="0"/>
              <a:t>Modifiez les styles du texte du masque</a:t>
            </a:r>
          </a:p>
        </p:txBody>
      </p:sp>
      <p:sp>
        <p:nvSpPr>
          <p:cNvPr id="4" name="Espace réservé du contenu 3"/>
          <p:cNvSpPr>
            <a:spLocks noGrp="1"/>
          </p:cNvSpPr>
          <p:nvPr>
            <p:ph sz="half" idx="2" hasCustomPrompt="1"/>
          </p:nvPr>
        </p:nvSpPr>
        <p:spPr>
          <a:xfrm>
            <a:off x="1242467" y="2134643"/>
            <a:ext cx="4356000" cy="4821126"/>
          </a:xfrm>
        </p:spPr>
        <p:txBody>
          <a:bodyPr tIns="0">
            <a:normAutofit/>
          </a:bodyPr>
          <a:lstStyle>
            <a:lvl1pPr>
              <a:defRPr sz="2800">
                <a:solidFill>
                  <a:srgbClr val="221F20"/>
                </a:solidFill>
              </a:defRPr>
            </a:lvl1pPr>
            <a:lvl2pPr>
              <a:defRPr sz="2400"/>
            </a:lvl2pPr>
            <a:lvl3pPr>
              <a:defRPr sz="2100"/>
            </a:lvl3pPr>
            <a:lvl4pPr>
              <a:defRPr sz="2000"/>
            </a:lvl4pPr>
            <a:lvl5pPr>
              <a:defRPr sz="20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hasCustomPrompt="1"/>
          </p:nvPr>
        </p:nvSpPr>
        <p:spPr>
          <a:xfrm>
            <a:off x="5815113" y="1401397"/>
            <a:ext cx="4356000" cy="718696"/>
          </a:xfrm>
        </p:spPr>
        <p:txBody>
          <a:bodyPr vert="horz" lIns="111600" tIns="72000" rIns="111600" bIns="48252" rtlCol="0" anchor="t" anchorCtr="0">
            <a:noAutofit/>
          </a:bodyPr>
          <a:lstStyle>
            <a:lvl1pPr>
              <a:defRPr lang="fr-FR" sz="2400" b="0" i="0" cap="none" baseline="0" dirty="0" smtClean="0">
                <a:solidFill>
                  <a:schemeClr val="bg2"/>
                </a:solidFill>
                <a:latin typeface="ITC Avant Garde Pro Md" pitchFamily="50" charset="0"/>
              </a:defRPr>
            </a:lvl1pPr>
          </a:lstStyle>
          <a:p>
            <a:pPr marL="0" lvl="0" indent="0">
              <a:buNone/>
            </a:pPr>
            <a:r>
              <a:rPr lang="fr-FR" dirty="0"/>
              <a:t>Modifiez les styles du texte du masque</a:t>
            </a:r>
          </a:p>
        </p:txBody>
      </p:sp>
      <p:sp>
        <p:nvSpPr>
          <p:cNvPr id="6" name="Espace réservé du contenu 5"/>
          <p:cNvSpPr>
            <a:spLocks noGrp="1"/>
          </p:cNvSpPr>
          <p:nvPr>
            <p:ph sz="quarter" idx="4"/>
          </p:nvPr>
        </p:nvSpPr>
        <p:spPr>
          <a:xfrm>
            <a:off x="5815113" y="2134643"/>
            <a:ext cx="4356000" cy="4821126"/>
          </a:xfrm>
        </p:spPr>
        <p:txBody>
          <a:bodyPr rIns="109685">
            <a:normAutofit/>
          </a:bodyPr>
          <a:lstStyle>
            <a:lvl1pPr>
              <a:defRPr sz="2800"/>
            </a:lvl1pPr>
            <a:lvl2pPr>
              <a:defRPr sz="2400"/>
            </a:lvl2pPr>
            <a:lvl3pPr>
              <a:defRPr sz="2100"/>
            </a:lvl3pPr>
            <a:lvl4pPr>
              <a:defRPr sz="2000"/>
            </a:lvl4pPr>
            <a:lvl5pPr>
              <a:defRPr sz="20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a:xfrm>
            <a:off x="1242467" y="7140605"/>
            <a:ext cx="1828262" cy="410174"/>
          </a:xfrm>
        </p:spPr>
        <p:txBody>
          <a:bodyPr/>
          <a:lstStyle/>
          <a:p>
            <a:fld id="{2178C991-9B5F-428E-97B8-CCAE6F28B6C5}" type="datetime1">
              <a:rPr lang="fr-FR" smtClean="0"/>
              <a:t>19/04/2017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
        <p:nvSpPr>
          <p:cNvPr id="14" name="Rectangle 13"/>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fr-FR"/>
          </a:p>
        </p:txBody>
      </p:sp>
    </p:spTree>
    <p:extLst>
      <p:ext uri="{BB962C8B-B14F-4D97-AF65-F5344CB8AC3E}">
        <p14:creationId xmlns:p14="http://schemas.microsoft.com/office/powerpoint/2010/main" val="396645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 Gauche">
    <p:spTree>
      <p:nvGrpSpPr>
        <p:cNvPr id="1" name=""/>
        <p:cNvGrpSpPr/>
        <p:nvPr/>
      </p:nvGrpSpPr>
      <p:grpSpPr>
        <a:xfrm>
          <a:off x="0" y="0"/>
          <a:ext cx="0" cy="0"/>
          <a:chOff x="0" y="0"/>
          <a:chExt cx="0" cy="0"/>
        </a:xfrm>
      </p:grpSpPr>
      <p:sp>
        <p:nvSpPr>
          <p:cNvPr id="2" name="Titre 1"/>
          <p:cNvSpPr>
            <a:spLocks noGrp="1"/>
          </p:cNvSpPr>
          <p:nvPr>
            <p:ph type="title"/>
          </p:nvPr>
        </p:nvSpPr>
        <p:spPr>
          <a:xfrm>
            <a:off x="666403" y="2"/>
            <a:ext cx="8928646" cy="1060722"/>
          </a:xfrm>
        </p:spPr>
        <p:txBody>
          <a:bodyPr rIns="111600"/>
          <a:lstStyle>
            <a:lvl1pPr>
              <a:defRPr>
                <a:latin typeface="ITC Avant Garde Pro Bk" pitchFamily="50" charset="0"/>
              </a:defRPr>
            </a:lvl1pPr>
          </a:lstStyle>
          <a:p>
            <a:r>
              <a:rPr lang="fr-FR"/>
              <a:t>Modifiez le style du titre</a:t>
            </a:r>
            <a:endParaRPr lang="fr-FR" dirty="0"/>
          </a:p>
        </p:txBody>
      </p:sp>
      <p:sp>
        <p:nvSpPr>
          <p:cNvPr id="3" name="Espace réservé du texte 2"/>
          <p:cNvSpPr>
            <a:spLocks noGrp="1"/>
          </p:cNvSpPr>
          <p:nvPr>
            <p:ph type="body" idx="1" hasCustomPrompt="1"/>
          </p:nvPr>
        </p:nvSpPr>
        <p:spPr>
          <a:xfrm>
            <a:off x="666403" y="1403277"/>
            <a:ext cx="4356000" cy="718696"/>
          </a:xfrm>
        </p:spPr>
        <p:txBody>
          <a:bodyPr lIns="111600" tIns="72000" rIns="111600" anchor="t" anchorCtr="0">
            <a:noAutofit/>
          </a:bodyPr>
          <a:lstStyle>
            <a:lvl1pPr marL="0" indent="0">
              <a:buNone/>
              <a:defRPr sz="2400" b="0" i="0" cap="none" baseline="0">
                <a:solidFill>
                  <a:schemeClr val="bg2"/>
                </a:solidFill>
                <a:latin typeface="ITC Avant Garde Pro Md" pitchFamily="50" charset="0"/>
              </a:defRPr>
            </a:lvl1pPr>
            <a:lvl2pPr marL="482509" indent="0">
              <a:buNone/>
              <a:defRPr sz="2100" b="1"/>
            </a:lvl2pPr>
            <a:lvl3pPr marL="965016" indent="0">
              <a:buNone/>
              <a:defRPr sz="2100" b="1"/>
            </a:lvl3pPr>
            <a:lvl4pPr marL="1447527" indent="0">
              <a:buNone/>
              <a:defRPr sz="1600" b="1"/>
            </a:lvl4pPr>
            <a:lvl5pPr marL="1930034" indent="0">
              <a:buNone/>
              <a:defRPr sz="1600" b="1"/>
            </a:lvl5pPr>
            <a:lvl6pPr marL="2412543" indent="0">
              <a:buNone/>
              <a:defRPr sz="1600" b="1"/>
            </a:lvl6pPr>
            <a:lvl7pPr marL="2895050" indent="0">
              <a:buNone/>
              <a:defRPr sz="1600" b="1"/>
            </a:lvl7pPr>
            <a:lvl8pPr marL="3377560" indent="0">
              <a:buNone/>
              <a:defRPr sz="1600" b="1"/>
            </a:lvl8pPr>
            <a:lvl9pPr marL="3860068"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66403" y="2136523"/>
            <a:ext cx="4356000" cy="4821126"/>
          </a:xfrm>
        </p:spPr>
        <p:txBody>
          <a:bodyPr>
            <a:normAutofit/>
          </a:bodyPr>
          <a:lstStyle>
            <a:lvl1pPr>
              <a:defRPr sz="2800">
                <a:solidFill>
                  <a:srgbClr val="221F20"/>
                </a:solidFill>
              </a:defRPr>
            </a:lvl1pPr>
            <a:lvl2pPr>
              <a:defRPr sz="2400"/>
            </a:lvl2pPr>
            <a:lvl3pPr>
              <a:defRPr sz="2100"/>
            </a:lvl3pPr>
            <a:lvl4pPr>
              <a:defRPr sz="2000"/>
            </a:lvl4pPr>
            <a:lvl5pPr>
              <a:defRPr sz="20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hasCustomPrompt="1"/>
          </p:nvPr>
        </p:nvSpPr>
        <p:spPr>
          <a:xfrm>
            <a:off x="5239049" y="1403277"/>
            <a:ext cx="4356000" cy="718696"/>
          </a:xfrm>
        </p:spPr>
        <p:txBody>
          <a:bodyPr vert="horz" lIns="111600" tIns="72000" rIns="111600" bIns="48252" rtlCol="0" anchor="t" anchorCtr="0">
            <a:noAutofit/>
          </a:bodyPr>
          <a:lstStyle>
            <a:lvl1pPr>
              <a:defRPr lang="fr-FR" sz="2400" b="0" i="0" cap="none" baseline="0" dirty="0" smtClean="0">
                <a:solidFill>
                  <a:schemeClr val="bg2"/>
                </a:solidFill>
                <a:latin typeface="ITC Avant Garde Pro Md" pitchFamily="50" charset="0"/>
              </a:defRPr>
            </a:lvl1pPr>
          </a:lstStyle>
          <a:p>
            <a:pPr marL="0" lvl="0" indent="0">
              <a:buNone/>
            </a:pPr>
            <a:r>
              <a:rPr lang="fr-FR" dirty="0"/>
              <a:t>Modifiez les styles du texte du masque</a:t>
            </a:r>
          </a:p>
        </p:txBody>
      </p:sp>
      <p:sp>
        <p:nvSpPr>
          <p:cNvPr id="6" name="Espace réservé du contenu 5"/>
          <p:cNvSpPr>
            <a:spLocks noGrp="1"/>
          </p:cNvSpPr>
          <p:nvPr>
            <p:ph sz="quarter" idx="4"/>
          </p:nvPr>
        </p:nvSpPr>
        <p:spPr>
          <a:xfrm>
            <a:off x="5239049" y="2136523"/>
            <a:ext cx="4356000" cy="4821126"/>
          </a:xfrm>
        </p:spPr>
        <p:txBody>
          <a:bodyPr rIns="109685">
            <a:normAutofit/>
          </a:bodyPr>
          <a:lstStyle>
            <a:lvl1pPr>
              <a:defRPr sz="2800"/>
            </a:lvl1pPr>
            <a:lvl2pPr>
              <a:defRPr sz="2400"/>
            </a:lvl2pPr>
            <a:lvl3pPr>
              <a:defRPr sz="2100"/>
            </a:lvl3pPr>
            <a:lvl4pPr>
              <a:defRPr sz="2000"/>
            </a:lvl4pPr>
            <a:lvl5pPr>
              <a:defRPr sz="20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a:xfrm>
            <a:off x="7766788" y="7140605"/>
            <a:ext cx="1828262" cy="410174"/>
          </a:xfrm>
        </p:spPr>
        <p:txBody>
          <a:bodyPr/>
          <a:lstStyle>
            <a:lvl1pPr algn="r">
              <a:defRPr/>
            </a:lvl1pPr>
          </a:lstStyle>
          <a:p>
            <a:fld id="{2178C991-9B5F-428E-97B8-CCAE6F28B6C5}" type="datetime1">
              <a:rPr lang="fr-FR" smtClean="0"/>
              <a:pPr/>
              <a:t>19/04/2017</a:t>
            </a:fld>
            <a:endParaRPr lang="fr-BE"/>
          </a:p>
        </p:txBody>
      </p:sp>
      <p:sp>
        <p:nvSpPr>
          <p:cNvPr id="8" name="Espace réservé du pied de page 7"/>
          <p:cNvSpPr>
            <a:spLocks noGrp="1"/>
          </p:cNvSpPr>
          <p:nvPr>
            <p:ph type="ftr" sz="quarter" idx="11"/>
          </p:nvPr>
        </p:nvSpPr>
        <p:spPr>
          <a:xfrm>
            <a:off x="3702590" y="7140605"/>
            <a:ext cx="3431990" cy="410174"/>
          </a:xfrm>
        </p:spPr>
        <p:txBody>
          <a:bodyPr/>
          <a:lstStyle/>
          <a:p>
            <a:endParaRPr lang="fr-BE"/>
          </a:p>
        </p:txBody>
      </p:sp>
      <p:sp>
        <p:nvSpPr>
          <p:cNvPr id="9" name="Espace réservé du numéro de diapositive 8"/>
          <p:cNvSpPr>
            <a:spLocks noGrp="1"/>
          </p:cNvSpPr>
          <p:nvPr>
            <p:ph type="sldNum" sz="quarter" idx="12"/>
          </p:nvPr>
        </p:nvSpPr>
        <p:spPr>
          <a:xfrm>
            <a:off x="666403" y="7140605"/>
            <a:ext cx="2403978" cy="410174"/>
          </a:xfrm>
        </p:spPr>
        <p:txBody>
          <a:bodyPr/>
          <a:lstStyle>
            <a:lvl1pPr algn="l">
              <a:defRPr/>
            </a:lvl1pPr>
          </a:lstStyle>
          <a:p>
            <a:fld id="{CF4668DC-857F-487D-BFFA-8C0CA5037977}" type="slidenum">
              <a:rPr lang="fr-BE" smtClean="0"/>
              <a:pPr/>
              <a:t>‹N°›</a:t>
            </a:fld>
            <a:endParaRPr lang="fr-BE"/>
          </a:p>
        </p:txBody>
      </p:sp>
      <p:sp>
        <p:nvSpPr>
          <p:cNvPr id="14" name="Rectangle 13"/>
          <p:cNvSpPr/>
          <p:nvPr userDrawn="1"/>
        </p:nvSpPr>
        <p:spPr>
          <a:xfrm>
            <a:off x="792089"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68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 Droite">
    <p:spTree>
      <p:nvGrpSpPr>
        <p:cNvPr id="1" name=""/>
        <p:cNvGrpSpPr/>
        <p:nvPr/>
      </p:nvGrpSpPr>
      <p:grpSpPr>
        <a:xfrm>
          <a:off x="0" y="0"/>
          <a:ext cx="0" cy="0"/>
          <a:chOff x="0" y="0"/>
          <a:chExt cx="0" cy="0"/>
        </a:xfrm>
      </p:grpSpPr>
      <p:sp>
        <p:nvSpPr>
          <p:cNvPr id="2" name="Titre 1"/>
          <p:cNvSpPr>
            <a:spLocks noGrp="1"/>
          </p:cNvSpPr>
          <p:nvPr>
            <p:ph type="title"/>
          </p:nvPr>
        </p:nvSpPr>
        <p:spPr>
          <a:xfrm>
            <a:off x="1242467" y="2"/>
            <a:ext cx="8928646" cy="1060722"/>
          </a:xfrm>
        </p:spPr>
        <p:txBody>
          <a:bodyPr rIns="111600">
            <a:normAutofit/>
          </a:bodyPr>
          <a:lstStyle>
            <a:lvl1pPr>
              <a:defRPr sz="3400" cap="none" baseline="0">
                <a:latin typeface="ITC Avant Garde Pro Bk" pitchFamily="50" charset="0"/>
              </a:defRPr>
            </a:lvl1pPr>
          </a:lstStyle>
          <a:p>
            <a:r>
              <a:rPr lang="fr-FR" dirty="0"/>
              <a:t>Modifiez le style du titre</a:t>
            </a:r>
          </a:p>
        </p:txBody>
      </p:sp>
      <p:sp>
        <p:nvSpPr>
          <p:cNvPr id="3" name="Espace réservé de la date 2"/>
          <p:cNvSpPr>
            <a:spLocks noGrp="1"/>
          </p:cNvSpPr>
          <p:nvPr>
            <p:ph type="dt" sz="half" idx="10"/>
          </p:nvPr>
        </p:nvSpPr>
        <p:spPr>
          <a:xfrm>
            <a:off x="1242467" y="7140605"/>
            <a:ext cx="1828262" cy="410174"/>
          </a:xfrm>
        </p:spPr>
        <p:txBody>
          <a:bodyPr/>
          <a:lstStyle/>
          <a:p>
            <a:fld id="{EC9BC68D-C31A-4BAA-9BA2-6C042382BA39}" type="datetime1">
              <a:rPr lang="fr-FR" smtClean="0"/>
              <a:t>19/04/2017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a:xfrm>
            <a:off x="7767136" y="7140605"/>
            <a:ext cx="2403978" cy="410174"/>
          </a:xfrm>
        </p:spPr>
        <p:txBody>
          <a:bodyPr/>
          <a:lstStyle/>
          <a:p>
            <a:fld id="{CF4668DC-857F-487D-BFFA-8C0CA5037977}" type="slidenum">
              <a:rPr lang="fr-BE" smtClean="0"/>
              <a:t>‹N°›</a:t>
            </a:fld>
            <a:endParaRPr lang="fr-BE"/>
          </a:p>
        </p:txBody>
      </p:sp>
      <p:sp>
        <p:nvSpPr>
          <p:cNvPr id="10" name="Rectangle 9"/>
          <p:cNvSpPr/>
          <p:nvPr userDrawn="1"/>
        </p:nvSpPr>
        <p:spPr>
          <a:xfrm>
            <a:off x="1350963" y="1533236"/>
            <a:ext cx="8677275" cy="541768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049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837863" cy="1078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930" tIns="34466" rIns="68930" bIns="34466" rtlCol="0" anchor="ctr"/>
          <a:lstStyle/>
          <a:p>
            <a:pPr algn="ctr"/>
            <a:endParaRPr lang="fr-FR"/>
          </a:p>
        </p:txBody>
      </p:sp>
      <p:sp>
        <p:nvSpPr>
          <p:cNvPr id="2" name="Espace réservé du titre 1"/>
          <p:cNvSpPr>
            <a:spLocks noGrp="1"/>
          </p:cNvSpPr>
          <p:nvPr>
            <p:ph type="title"/>
          </p:nvPr>
        </p:nvSpPr>
        <p:spPr>
          <a:xfrm>
            <a:off x="541966" y="2"/>
            <a:ext cx="7498343" cy="1060722"/>
          </a:xfrm>
          <a:prstGeom prst="rect">
            <a:avLst/>
          </a:prstGeom>
        </p:spPr>
        <p:txBody>
          <a:bodyPr vert="horz" lIns="109685" tIns="48252" rIns="111600" bIns="48252" rtlCol="0" anchor="ctr">
            <a:normAutofit/>
          </a:bodyPr>
          <a:lstStyle/>
          <a:p>
            <a:r>
              <a:rPr lang="fr-FR" dirty="0"/>
              <a:t>Modifiez le style du titre</a:t>
            </a:r>
          </a:p>
        </p:txBody>
      </p:sp>
      <p:sp>
        <p:nvSpPr>
          <p:cNvPr id="3" name="Espace réservé du texte 2"/>
          <p:cNvSpPr>
            <a:spLocks noGrp="1"/>
          </p:cNvSpPr>
          <p:nvPr>
            <p:ph type="body" idx="1"/>
          </p:nvPr>
        </p:nvSpPr>
        <p:spPr>
          <a:xfrm>
            <a:off x="541893" y="1403797"/>
            <a:ext cx="9754077" cy="5547119"/>
          </a:xfrm>
          <a:prstGeom prst="rect">
            <a:avLst/>
          </a:prstGeom>
        </p:spPr>
        <p:txBody>
          <a:bodyPr vert="horz" lIns="109685" tIns="0" rIns="111600" bIns="0" rtlCol="0">
            <a:normAutofit/>
          </a:bodyPr>
          <a:lstStyle/>
          <a:p>
            <a:pPr lvl="0"/>
            <a:r>
              <a:rPr lang="fr-FR" dirty="0"/>
              <a:t>Modifiez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541894" y="7140605"/>
            <a:ext cx="2528835" cy="410174"/>
          </a:xfrm>
          <a:prstGeom prst="rect">
            <a:avLst/>
          </a:prstGeom>
        </p:spPr>
        <p:txBody>
          <a:bodyPr vert="horz" lIns="111600" tIns="48252" rIns="111600" bIns="48252" rtlCol="0" anchor="ctr"/>
          <a:lstStyle>
            <a:lvl1pPr algn="l">
              <a:defRPr sz="1000">
                <a:solidFill>
                  <a:srgbClr val="583119"/>
                </a:solidFill>
                <a:latin typeface="ITC Avant Garde Pro Bk" pitchFamily="50" charset="0"/>
              </a:defRPr>
            </a:lvl1pPr>
          </a:lstStyle>
          <a:p>
            <a:fld id="{354CDB16-777B-4864-8714-34B54D3F6214}" type="datetime1">
              <a:rPr lang="fr-FR" smtClean="0"/>
              <a:pPr/>
              <a:t>19/04/2017</a:t>
            </a:fld>
            <a:endParaRPr lang="fr-BE" dirty="0"/>
          </a:p>
        </p:txBody>
      </p:sp>
      <p:sp>
        <p:nvSpPr>
          <p:cNvPr id="5" name="Espace réservé du pied de page 4"/>
          <p:cNvSpPr>
            <a:spLocks noGrp="1"/>
          </p:cNvSpPr>
          <p:nvPr>
            <p:ph type="ftr" sz="quarter" idx="3"/>
          </p:nvPr>
        </p:nvSpPr>
        <p:spPr>
          <a:xfrm>
            <a:off x="3702939" y="7140605"/>
            <a:ext cx="3431990" cy="410174"/>
          </a:xfrm>
          <a:prstGeom prst="rect">
            <a:avLst/>
          </a:prstGeom>
        </p:spPr>
        <p:txBody>
          <a:bodyPr vert="horz" lIns="96502" tIns="48252" rIns="96502" bIns="48252" rtlCol="0" anchor="ctr"/>
          <a:lstStyle>
            <a:lvl1pPr algn="ctr">
              <a:defRPr sz="1000">
                <a:solidFill>
                  <a:srgbClr val="583119"/>
                </a:solidFill>
                <a:latin typeface="ITC Avant Garde Pro Bk" pitchFamily="50" charset="0"/>
              </a:defRPr>
            </a:lvl1pPr>
          </a:lstStyle>
          <a:p>
            <a:endParaRPr lang="fr-BE"/>
          </a:p>
        </p:txBody>
      </p:sp>
      <p:sp>
        <p:nvSpPr>
          <p:cNvPr id="6" name="Espace réservé du numéro de diapositive 5"/>
          <p:cNvSpPr>
            <a:spLocks noGrp="1"/>
          </p:cNvSpPr>
          <p:nvPr>
            <p:ph type="sldNum" sz="quarter" idx="4"/>
          </p:nvPr>
        </p:nvSpPr>
        <p:spPr>
          <a:xfrm>
            <a:off x="7767135" y="7140605"/>
            <a:ext cx="2528835" cy="410174"/>
          </a:xfrm>
          <a:prstGeom prst="rect">
            <a:avLst/>
          </a:prstGeom>
        </p:spPr>
        <p:txBody>
          <a:bodyPr vert="horz" lIns="111600" tIns="48252" rIns="111600" bIns="48252" rtlCol="0" anchor="ctr"/>
          <a:lstStyle>
            <a:lvl1pPr algn="r">
              <a:defRPr sz="1000">
                <a:solidFill>
                  <a:srgbClr val="583119"/>
                </a:solidFill>
                <a:latin typeface="ITC Avant Garde Pro Bk" pitchFamily="50" charset="0"/>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13874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72" r:id="rId6"/>
    <p:sldLayoutId id="2147483665" r:id="rId7"/>
    <p:sldLayoutId id="2147483673" r:id="rId8"/>
    <p:sldLayoutId id="2147483666" r:id="rId9"/>
    <p:sldLayoutId id="2147483674" r:id="rId10"/>
    <p:sldLayoutId id="2147483667" r:id="rId11"/>
    <p:sldLayoutId id="2147483675" r:id="rId12"/>
    <p:sldLayoutId id="2147483668" r:id="rId13"/>
    <p:sldLayoutId id="2147483676" r:id="rId14"/>
    <p:sldLayoutId id="2147483669" r:id="rId15"/>
    <p:sldLayoutId id="2147483677" r:id="rId16"/>
    <p:sldLayoutId id="2147483679" r:id="rId17"/>
    <p:sldLayoutId id="2147483680" r:id="rId18"/>
    <p:sldLayoutId id="2147483678" r:id="rId19"/>
    <p:sldLayoutId id="2147483670" r:id="rId20"/>
  </p:sldLayoutIdLst>
  <p:hf hdr="0" ftr="0"/>
  <p:txStyles>
    <p:titleStyle>
      <a:lvl1pPr algn="l" defTabSz="965016" rtl="0" eaLnBrk="1" latinLnBrk="0" hangingPunct="1">
        <a:spcBef>
          <a:spcPct val="0"/>
        </a:spcBef>
        <a:buNone/>
        <a:defRPr lang="fr-FR" sz="3000" kern="1200" cap="none" baseline="0" dirty="0" smtClean="0">
          <a:solidFill>
            <a:schemeClr val="bg1"/>
          </a:solidFill>
          <a:latin typeface="ITC Avant Garde Pro Bk" pitchFamily="50" charset="0"/>
          <a:ea typeface="+mj-ea"/>
          <a:cs typeface="+mj-cs"/>
        </a:defRPr>
      </a:lvl1pPr>
    </p:titleStyle>
    <p:body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fr-FR"/>
      </a:defPPr>
      <a:lvl1pPr marL="0" algn="l" defTabSz="965016" rtl="0" eaLnBrk="1" latinLnBrk="0" hangingPunct="1">
        <a:defRPr sz="2100" kern="1200">
          <a:solidFill>
            <a:schemeClr val="tx1"/>
          </a:solidFill>
          <a:latin typeface="+mn-lt"/>
          <a:ea typeface="+mn-ea"/>
          <a:cs typeface="+mn-cs"/>
        </a:defRPr>
      </a:lvl1pPr>
      <a:lvl2pPr marL="482509" algn="l" defTabSz="965016" rtl="0" eaLnBrk="1" latinLnBrk="0" hangingPunct="1">
        <a:defRPr sz="2100" kern="1200">
          <a:solidFill>
            <a:schemeClr val="tx1"/>
          </a:solidFill>
          <a:latin typeface="+mn-lt"/>
          <a:ea typeface="+mn-ea"/>
          <a:cs typeface="+mn-cs"/>
        </a:defRPr>
      </a:lvl2pPr>
      <a:lvl3pPr marL="965016" algn="l" defTabSz="965016" rtl="0" eaLnBrk="1" latinLnBrk="0" hangingPunct="1">
        <a:defRPr sz="2100" kern="1200">
          <a:solidFill>
            <a:schemeClr val="tx1"/>
          </a:solidFill>
          <a:latin typeface="+mn-lt"/>
          <a:ea typeface="+mn-ea"/>
          <a:cs typeface="+mn-cs"/>
        </a:defRPr>
      </a:lvl3pPr>
      <a:lvl4pPr marL="1447527" algn="l" defTabSz="965016" rtl="0" eaLnBrk="1" latinLnBrk="0" hangingPunct="1">
        <a:defRPr sz="2100" kern="1200">
          <a:solidFill>
            <a:schemeClr val="tx1"/>
          </a:solidFill>
          <a:latin typeface="+mn-lt"/>
          <a:ea typeface="+mn-ea"/>
          <a:cs typeface="+mn-cs"/>
        </a:defRPr>
      </a:lvl4pPr>
      <a:lvl5pPr marL="1930034" algn="l" defTabSz="965016" rtl="0" eaLnBrk="1" latinLnBrk="0" hangingPunct="1">
        <a:defRPr sz="2100" kern="1200">
          <a:solidFill>
            <a:schemeClr val="tx1"/>
          </a:solidFill>
          <a:latin typeface="+mn-lt"/>
          <a:ea typeface="+mn-ea"/>
          <a:cs typeface="+mn-cs"/>
        </a:defRPr>
      </a:lvl5pPr>
      <a:lvl6pPr marL="2412543" algn="l" defTabSz="965016" rtl="0" eaLnBrk="1" latinLnBrk="0" hangingPunct="1">
        <a:defRPr sz="2100" kern="1200">
          <a:solidFill>
            <a:schemeClr val="tx1"/>
          </a:solidFill>
          <a:latin typeface="+mn-lt"/>
          <a:ea typeface="+mn-ea"/>
          <a:cs typeface="+mn-cs"/>
        </a:defRPr>
      </a:lvl6pPr>
      <a:lvl7pPr marL="2895050" algn="l" defTabSz="965016" rtl="0" eaLnBrk="1" latinLnBrk="0" hangingPunct="1">
        <a:defRPr sz="2100" kern="1200">
          <a:solidFill>
            <a:schemeClr val="tx1"/>
          </a:solidFill>
          <a:latin typeface="+mn-lt"/>
          <a:ea typeface="+mn-ea"/>
          <a:cs typeface="+mn-cs"/>
        </a:defRPr>
      </a:lvl7pPr>
      <a:lvl8pPr marL="3377560" algn="l" defTabSz="965016" rtl="0" eaLnBrk="1" latinLnBrk="0" hangingPunct="1">
        <a:defRPr sz="2100" kern="1200">
          <a:solidFill>
            <a:schemeClr val="tx1"/>
          </a:solidFill>
          <a:latin typeface="+mn-lt"/>
          <a:ea typeface="+mn-ea"/>
          <a:cs typeface="+mn-cs"/>
        </a:defRPr>
      </a:lvl8pPr>
      <a:lvl9pPr marL="3860068" algn="l" defTabSz="965016"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19" userDrawn="1">
          <p15:clr>
            <a:srgbClr val="F26B43"/>
          </p15:clr>
        </p15:guide>
        <p15:guide id="2" pos="34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Accumulation de chaleur et rayonnement</a:t>
            </a:r>
          </a:p>
        </p:txBody>
      </p:sp>
      <p:sp>
        <p:nvSpPr>
          <p:cNvPr id="3" name="Sous-titre 2"/>
          <p:cNvSpPr>
            <a:spLocks noGrp="1"/>
          </p:cNvSpPr>
          <p:nvPr>
            <p:ph type="subTitle" idx="1"/>
          </p:nvPr>
        </p:nvSpPr>
        <p:spPr/>
        <p:txBody>
          <a:bodyPr/>
          <a:lstStyle/>
          <a:p>
            <a:r>
              <a:rPr lang="fr-FR" dirty="0"/>
              <a:t>Positionnement terramonté®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a:t>
            </a:fld>
            <a:endParaRPr lang="fr-BE"/>
          </a:p>
        </p:txBody>
      </p:sp>
      <p:sp>
        <p:nvSpPr>
          <p:cNvPr id="5" name="Espace réservé de la date 4"/>
          <p:cNvSpPr>
            <a:spLocks noGrp="1"/>
          </p:cNvSpPr>
          <p:nvPr>
            <p:ph type="dt" sz="half" idx="10"/>
          </p:nvPr>
        </p:nvSpPr>
        <p:spPr/>
        <p:txBody>
          <a:bodyPr/>
          <a:lstStyle/>
          <a:p>
            <a:fld id="{F33D4B40-7F0D-46B2-B020-B8235D2F5233}" type="datetime1">
              <a:rPr lang="fr-FR" smtClean="0"/>
              <a:t>19/04/2017</a:t>
            </a:fld>
            <a:endParaRPr lang="fr-BE"/>
          </a:p>
        </p:txBody>
      </p:sp>
    </p:spTree>
    <p:extLst>
      <p:ext uri="{BB962C8B-B14F-4D97-AF65-F5344CB8AC3E}">
        <p14:creationId xmlns:p14="http://schemas.microsoft.com/office/powerpoint/2010/main" val="40448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Poêle mixte versus poêle de masse</a:t>
            </a:r>
          </a:p>
        </p:txBody>
      </p:sp>
      <p:sp>
        <p:nvSpPr>
          <p:cNvPr id="5" name="Espace réservé de la date 4"/>
          <p:cNvSpPr>
            <a:spLocks noGrp="1"/>
          </p:cNvSpPr>
          <p:nvPr>
            <p:ph type="dt" sz="half" idx="10"/>
          </p:nvPr>
        </p:nvSpPr>
        <p:spPr/>
        <p:txBody>
          <a:bodyPr/>
          <a:lstStyle/>
          <a:p>
            <a:fld id="{4A1C9A31-3E77-4B7A-8679-65AECAD4C00F}" type="datetime1">
              <a:rPr lang="fr-FR" smtClean="0"/>
              <a:t>19/04/2017</a:t>
            </a:fld>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10</a:t>
            </a:fld>
            <a:endParaRPr lang="fr-BE"/>
          </a:p>
        </p:txBody>
      </p:sp>
      <p:graphicFrame>
        <p:nvGraphicFramePr>
          <p:cNvPr id="3" name="Espace réservé du contenu 3"/>
          <p:cNvGraphicFramePr>
            <a:graphicFrameLocks/>
          </p:cNvGraphicFramePr>
          <p:nvPr>
            <p:extLst>
              <p:ext uri="{D42A27DB-BD31-4B8C-83A1-F6EECF244321}">
                <p14:modId xmlns:p14="http://schemas.microsoft.com/office/powerpoint/2010/main" val="3738389881"/>
              </p:ext>
            </p:extLst>
          </p:nvPr>
        </p:nvGraphicFramePr>
        <p:xfrm>
          <a:off x="802433" y="1459191"/>
          <a:ext cx="8668138" cy="4697250"/>
        </p:xfrm>
        <a:graphic>
          <a:graphicData uri="http://schemas.openxmlformats.org/drawingml/2006/table">
            <a:tbl>
              <a:tblPr firstRow="1" bandRow="1">
                <a:tableStyleId>{5C22544A-7EE6-4342-B048-85BDC9FD1C3A}</a:tableStyleId>
              </a:tblPr>
              <a:tblGrid>
                <a:gridCol w="2210405">
                  <a:extLst>
                    <a:ext uri="{9D8B030D-6E8A-4147-A177-3AD203B41FA5}">
                      <a16:colId xmlns:a16="http://schemas.microsoft.com/office/drawing/2014/main" val="20000"/>
                    </a:ext>
                  </a:extLst>
                </a:gridCol>
                <a:gridCol w="3185496">
                  <a:extLst>
                    <a:ext uri="{9D8B030D-6E8A-4147-A177-3AD203B41FA5}">
                      <a16:colId xmlns:a16="http://schemas.microsoft.com/office/drawing/2014/main" val="20001"/>
                    </a:ext>
                  </a:extLst>
                </a:gridCol>
                <a:gridCol w="3272237">
                  <a:extLst>
                    <a:ext uri="{9D8B030D-6E8A-4147-A177-3AD203B41FA5}">
                      <a16:colId xmlns:a16="http://schemas.microsoft.com/office/drawing/2014/main" val="20002"/>
                    </a:ext>
                  </a:extLst>
                </a:gridCol>
              </a:tblGrid>
              <a:tr h="389616">
                <a:tc>
                  <a:txBody>
                    <a:bodyPr/>
                    <a:lstStyle/>
                    <a:p>
                      <a:pPr algn="ctr"/>
                      <a:endParaRPr lang="fr-FR" sz="1400" dirty="0">
                        <a:solidFill>
                          <a:schemeClr val="bg2"/>
                        </a:solidFill>
                      </a:endParaRPr>
                    </a:p>
                  </a:txBody>
                  <a:tcPr marL="0">
                    <a:noFill/>
                  </a:tcPr>
                </a:tc>
                <a:tc>
                  <a:txBody>
                    <a:bodyPr/>
                    <a:lstStyle/>
                    <a:p>
                      <a:pPr algn="ctr"/>
                      <a:r>
                        <a:rPr lang="fr-FR" sz="1600" b="0" dirty="0">
                          <a:solidFill>
                            <a:schemeClr val="bg2"/>
                          </a:solidFill>
                          <a:latin typeface="ITC Avant Garde Pro Md" pitchFamily="50" charset="0"/>
                        </a:rPr>
                        <a:t>Poêle mixte</a:t>
                      </a:r>
                    </a:p>
                  </a:txBody>
                  <a:tcPr>
                    <a:noFill/>
                  </a:tcPr>
                </a:tc>
                <a:tc>
                  <a:txBody>
                    <a:bodyPr/>
                    <a:lstStyle/>
                    <a:p>
                      <a:pPr algn="ctr"/>
                      <a:r>
                        <a:rPr lang="fr-FR" sz="1600" b="0" dirty="0">
                          <a:solidFill>
                            <a:schemeClr val="bg2"/>
                          </a:solidFill>
                          <a:latin typeface="ITC Avant Garde Pro Md" pitchFamily="50" charset="0"/>
                        </a:rPr>
                        <a:t>Poêle de masse</a:t>
                      </a:r>
                    </a:p>
                  </a:txBody>
                  <a:tcPr>
                    <a:noFill/>
                  </a:tcPr>
                </a:tc>
                <a:extLst>
                  <a:ext uri="{0D108BD9-81ED-4DB2-BD59-A6C34878D82A}">
                    <a16:rowId xmlns:a16="http://schemas.microsoft.com/office/drawing/2014/main" val="10000"/>
                  </a:ext>
                </a:extLst>
              </a:tr>
              <a:tr h="837813">
                <a:tc>
                  <a:txBody>
                    <a:bodyPr/>
                    <a:lstStyle/>
                    <a:p>
                      <a:r>
                        <a:rPr lang="fr-FR" sz="1200" b="0" kern="1200" dirty="0">
                          <a:solidFill>
                            <a:schemeClr val="bg2"/>
                          </a:solidFill>
                          <a:latin typeface="ITC Avant Garde Pro Md" pitchFamily="50" charset="0"/>
                          <a:ea typeface="+mn-ea"/>
                          <a:cs typeface="+mn-cs"/>
                        </a:rPr>
                        <a:t>Établissement</a:t>
                      </a:r>
                      <a:r>
                        <a:rPr lang="fr-FR" sz="1200" b="0" kern="1200" baseline="0" dirty="0">
                          <a:solidFill>
                            <a:schemeClr val="bg2"/>
                          </a:solidFill>
                          <a:latin typeface="ITC Avant Garde Pro Md" pitchFamily="50" charset="0"/>
                          <a:ea typeface="+mn-ea"/>
                          <a:cs typeface="+mn-cs"/>
                        </a:rPr>
                        <a:t> de la température de confort</a:t>
                      </a:r>
                      <a:endParaRPr lang="fr-FR" sz="1200" b="0" kern="1200" dirty="0">
                        <a:solidFill>
                          <a:schemeClr val="bg2"/>
                        </a:solidFill>
                        <a:latin typeface="ITC Avant Garde Pro Md" pitchFamily="50" charset="0"/>
                        <a:ea typeface="+mn-ea"/>
                        <a:cs typeface="+mn-cs"/>
                      </a:endParaRPr>
                    </a:p>
                  </a:txBody>
                  <a:tcPr marL="0">
                    <a:solidFill>
                      <a:schemeClr val="bg1"/>
                    </a:solidFill>
                  </a:tcPr>
                </a:tc>
                <a:tc>
                  <a:txBody>
                    <a:bodyPr/>
                    <a:lstStyle/>
                    <a:p>
                      <a:r>
                        <a:rPr lang="fr-FR" sz="1000" dirty="0"/>
                        <a:t>¼ à ½ heure</a:t>
                      </a:r>
                    </a:p>
                    <a:p>
                      <a:r>
                        <a:rPr lang="fr-FR" sz="800" i="1" dirty="0"/>
                        <a:t>On peut laisser le poêle mixte se refroidir complètement sans problème</a:t>
                      </a:r>
                    </a:p>
                  </a:txBody>
                  <a:tcPr/>
                </a:tc>
                <a:tc>
                  <a:txBody>
                    <a:bodyPr/>
                    <a:lstStyle/>
                    <a:p>
                      <a:r>
                        <a:rPr lang="fr-FR" sz="1000" dirty="0"/>
                        <a:t>12 à 48 heures</a:t>
                      </a:r>
                    </a:p>
                    <a:p>
                      <a:r>
                        <a:rPr lang="fr-FR" sz="800" i="1" dirty="0"/>
                        <a:t>Il est préférable de ne</a:t>
                      </a:r>
                      <a:r>
                        <a:rPr lang="fr-FR" sz="800" i="1" baseline="0" dirty="0"/>
                        <a:t> pas laisser le</a:t>
                      </a:r>
                      <a:r>
                        <a:rPr lang="fr-FR" sz="800" i="1" dirty="0"/>
                        <a:t> poêle de masse totalement refroidir</a:t>
                      </a:r>
                    </a:p>
                    <a:p>
                      <a:r>
                        <a:rPr lang="fr-FR" sz="800" i="1" dirty="0"/>
                        <a:t>Le poêle de masse n’est pas adapté aux logements occupés à temps partiel</a:t>
                      </a:r>
                      <a:r>
                        <a:rPr lang="fr-FR" sz="800" i="1" baseline="0" dirty="0"/>
                        <a:t> (</a:t>
                      </a:r>
                      <a:r>
                        <a:rPr lang="fr-FR" sz="800" i="1" dirty="0"/>
                        <a:t>résidences secondaires, occupants souvent en déplacement</a:t>
                      </a:r>
                      <a:r>
                        <a:rPr lang="fr-FR" sz="800" i="1" baseline="0" dirty="0"/>
                        <a:t>, etc.)</a:t>
                      </a:r>
                    </a:p>
                    <a:p>
                      <a:endParaRPr lang="fr-FR" sz="800" dirty="0"/>
                    </a:p>
                  </a:txBody>
                  <a:tcPr/>
                </a:tc>
                <a:extLst>
                  <a:ext uri="{0D108BD9-81ED-4DB2-BD59-A6C34878D82A}">
                    <a16:rowId xmlns:a16="http://schemas.microsoft.com/office/drawing/2014/main" val="10001"/>
                  </a:ext>
                </a:extLst>
              </a:tr>
              <a:tr h="269297">
                <a:tc>
                  <a:txBody>
                    <a:bodyPr/>
                    <a:lstStyle/>
                    <a:p>
                      <a:r>
                        <a:rPr lang="fr-FR" sz="1200" b="0" kern="1200" dirty="0">
                          <a:solidFill>
                            <a:schemeClr val="bg2"/>
                          </a:solidFill>
                          <a:latin typeface="ITC Avant Garde Pro Md" pitchFamily="50" charset="0"/>
                          <a:ea typeface="+mn-ea"/>
                          <a:cs typeface="+mn-cs"/>
                        </a:rPr>
                        <a:t>Autonomie</a:t>
                      </a:r>
                    </a:p>
                  </a:txBody>
                  <a:tcPr marL="0">
                    <a:solidFill>
                      <a:schemeClr val="bg1"/>
                    </a:solidFill>
                  </a:tcPr>
                </a:tc>
                <a:tc>
                  <a:txBody>
                    <a:bodyPr/>
                    <a:lstStyle/>
                    <a:p>
                      <a:r>
                        <a:rPr lang="fr-FR" sz="1000" dirty="0"/>
                        <a:t>12 à 24 heures</a:t>
                      </a:r>
                    </a:p>
                  </a:txBody>
                  <a:tcPr/>
                </a:tc>
                <a:tc>
                  <a:txBody>
                    <a:bodyPr/>
                    <a:lstStyle/>
                    <a:p>
                      <a:r>
                        <a:rPr lang="fr-FR" sz="1000" dirty="0"/>
                        <a:t>24 à 48 heures</a:t>
                      </a:r>
                    </a:p>
                    <a:p>
                      <a:endParaRPr lang="fr-FR" sz="1000" dirty="0"/>
                    </a:p>
                  </a:txBody>
                  <a:tcPr/>
                </a:tc>
                <a:extLst>
                  <a:ext uri="{0D108BD9-81ED-4DB2-BD59-A6C34878D82A}">
                    <a16:rowId xmlns:a16="http://schemas.microsoft.com/office/drawing/2014/main" val="10002"/>
                  </a:ext>
                </a:extLst>
              </a:tr>
              <a:tr h="388985">
                <a:tc>
                  <a:txBody>
                    <a:bodyPr/>
                    <a:lstStyle/>
                    <a:p>
                      <a:r>
                        <a:rPr lang="fr-FR" sz="1200" b="0" kern="1200" dirty="0">
                          <a:solidFill>
                            <a:schemeClr val="bg2"/>
                          </a:solidFill>
                          <a:latin typeface="ITC Avant Garde Pro Md" pitchFamily="50" charset="0"/>
                          <a:ea typeface="+mn-ea"/>
                          <a:cs typeface="+mn-cs"/>
                        </a:rPr>
                        <a:t>Diffusion de la chaleur</a:t>
                      </a:r>
                    </a:p>
                  </a:txBody>
                  <a:tcPr marL="0">
                    <a:solidFill>
                      <a:schemeClr val="bg1"/>
                    </a:solidFill>
                  </a:tcPr>
                </a:tc>
                <a:tc>
                  <a:txBody>
                    <a:bodyPr/>
                    <a:lstStyle/>
                    <a:p>
                      <a:r>
                        <a:rPr lang="fr-FR" sz="1000" dirty="0"/>
                        <a:t>Convection pendant</a:t>
                      </a:r>
                      <a:r>
                        <a:rPr lang="fr-FR" sz="1000" baseline="0" dirty="0"/>
                        <a:t> la flambée,</a:t>
                      </a:r>
                      <a:r>
                        <a:rPr lang="fr-FR" sz="1000" dirty="0"/>
                        <a:t> rayonnement</a:t>
                      </a:r>
                      <a:r>
                        <a:rPr lang="fr-FR" sz="1000" baseline="0" dirty="0"/>
                        <a:t> ensuite</a:t>
                      </a:r>
                    </a:p>
                    <a:p>
                      <a:endParaRPr lang="fr-FR" sz="1000" dirty="0"/>
                    </a:p>
                  </a:txBody>
                  <a:tcPr/>
                </a:tc>
                <a:tc>
                  <a:txBody>
                    <a:bodyPr/>
                    <a:lstStyle/>
                    <a:p>
                      <a:r>
                        <a:rPr lang="fr-FR" sz="1000" dirty="0"/>
                        <a:t>Rayonnement</a:t>
                      </a:r>
                    </a:p>
                  </a:txBody>
                  <a:tcPr/>
                </a:tc>
                <a:extLst>
                  <a:ext uri="{0D108BD9-81ED-4DB2-BD59-A6C34878D82A}">
                    <a16:rowId xmlns:a16="http://schemas.microsoft.com/office/drawing/2014/main" val="10003"/>
                  </a:ext>
                </a:extLst>
              </a:tr>
              <a:tr h="269297">
                <a:tc>
                  <a:txBody>
                    <a:bodyPr/>
                    <a:lstStyle/>
                    <a:p>
                      <a:r>
                        <a:rPr lang="fr-FR" sz="1200" b="0" kern="1200" dirty="0">
                          <a:solidFill>
                            <a:schemeClr val="bg2"/>
                          </a:solidFill>
                          <a:latin typeface="ITC Avant Garde Pro Md" pitchFamily="50" charset="0"/>
                          <a:ea typeface="+mn-ea"/>
                          <a:cs typeface="+mn-cs"/>
                        </a:rPr>
                        <a:t>Poids</a:t>
                      </a:r>
                    </a:p>
                  </a:txBody>
                  <a:tcPr marL="0">
                    <a:solidFill>
                      <a:schemeClr val="bg1"/>
                    </a:solidFill>
                  </a:tcPr>
                </a:tc>
                <a:tc>
                  <a:txBody>
                    <a:bodyPr/>
                    <a:lstStyle/>
                    <a:p>
                      <a:r>
                        <a:rPr lang="fr-FR" sz="1000" dirty="0"/>
                        <a:t>400 à</a:t>
                      </a:r>
                      <a:r>
                        <a:rPr lang="fr-FR" sz="1000" baseline="0" dirty="0"/>
                        <a:t> 1 500 kg</a:t>
                      </a:r>
                      <a:endParaRPr lang="fr-FR" sz="1000" dirty="0"/>
                    </a:p>
                  </a:txBody>
                  <a:tcPr/>
                </a:tc>
                <a:tc>
                  <a:txBody>
                    <a:bodyPr/>
                    <a:lstStyle/>
                    <a:p>
                      <a:r>
                        <a:rPr lang="fr-FR" sz="1000" dirty="0"/>
                        <a:t>800 à 3 000 kg</a:t>
                      </a:r>
                    </a:p>
                    <a:p>
                      <a:endParaRPr lang="fr-FR" sz="1000" dirty="0"/>
                    </a:p>
                  </a:txBody>
                  <a:tcPr/>
                </a:tc>
                <a:extLst>
                  <a:ext uri="{0D108BD9-81ED-4DB2-BD59-A6C34878D82A}">
                    <a16:rowId xmlns:a16="http://schemas.microsoft.com/office/drawing/2014/main" val="10004"/>
                  </a:ext>
                </a:extLst>
              </a:tr>
              <a:tr h="733087">
                <a:tc>
                  <a:txBody>
                    <a:bodyPr/>
                    <a:lstStyle/>
                    <a:p>
                      <a:r>
                        <a:rPr lang="fr-FR" sz="1200" b="0" kern="1200" dirty="0">
                          <a:solidFill>
                            <a:schemeClr val="bg2"/>
                          </a:solidFill>
                          <a:latin typeface="ITC Avant Garde Pro Md" pitchFamily="50" charset="0"/>
                          <a:ea typeface="+mn-ea"/>
                          <a:cs typeface="+mn-cs"/>
                        </a:rPr>
                        <a:t>Gestion de la flambée</a:t>
                      </a:r>
                    </a:p>
                  </a:txBody>
                  <a:tcPr marL="0">
                    <a:solidFill>
                      <a:schemeClr val="bg1"/>
                    </a:solidFill>
                  </a:tcPr>
                </a:tc>
                <a:tc>
                  <a:txBody>
                    <a:bodyPr/>
                    <a:lstStyle/>
                    <a:p>
                      <a:r>
                        <a:rPr lang="fr-FR" sz="1000" dirty="0"/>
                        <a:t>Simple</a:t>
                      </a:r>
                    </a:p>
                    <a:p>
                      <a:r>
                        <a:rPr lang="fr-FR" sz="800" i="1" baseline="0" dirty="0"/>
                        <a:t>Identique à celle du poêle classique</a:t>
                      </a:r>
                      <a:endParaRPr lang="fr-FR" sz="800" i="1" dirty="0"/>
                    </a:p>
                  </a:txBody>
                  <a:tcPr/>
                </a:tc>
                <a:tc>
                  <a:txBody>
                    <a:bodyPr/>
                    <a:lstStyle/>
                    <a:p>
                      <a:r>
                        <a:rPr lang="fr-FR" sz="1000" dirty="0"/>
                        <a:t>Délicate</a:t>
                      </a:r>
                    </a:p>
                    <a:p>
                      <a:r>
                        <a:rPr lang="fr-FR" sz="900" i="1" dirty="0"/>
                        <a:t>«</a:t>
                      </a:r>
                      <a:r>
                        <a:rPr lang="fr-FR" sz="800" i="1" dirty="0"/>
                        <a:t> </a:t>
                      </a:r>
                      <a:r>
                        <a:rPr lang="fr-FR" sz="800" b="0" i="1" kern="1200" dirty="0">
                          <a:solidFill>
                            <a:schemeClr val="dk1"/>
                          </a:solidFill>
                          <a:effectLst/>
                          <a:latin typeface="+mn-lt"/>
                          <a:ea typeface="+mn-ea"/>
                          <a:cs typeface="+mn-cs"/>
                        </a:rPr>
                        <a:t>Il faut compter environ 1 hiver pour maîtriser les subtilités de fonctionnement. » (site conseils-thermiques.org)</a:t>
                      </a:r>
                    </a:p>
                    <a:p>
                      <a:r>
                        <a:rPr lang="fr-FR" sz="800" b="0" i="1" kern="1200" dirty="0">
                          <a:solidFill>
                            <a:schemeClr val="dk1"/>
                          </a:solidFill>
                          <a:effectLst/>
                          <a:latin typeface="+mn-lt"/>
                          <a:ea typeface="+mn-ea"/>
                          <a:cs typeface="+mn-cs"/>
                        </a:rPr>
                        <a:t>Il faut attendre</a:t>
                      </a:r>
                      <a:r>
                        <a:rPr lang="fr-FR" sz="800" b="0" i="1" kern="1200" baseline="0" dirty="0">
                          <a:solidFill>
                            <a:schemeClr val="dk1"/>
                          </a:solidFill>
                          <a:effectLst/>
                          <a:latin typeface="+mn-lt"/>
                          <a:ea typeface="+mn-ea"/>
                          <a:cs typeface="+mn-cs"/>
                        </a:rPr>
                        <a:t> la fin de la flambée pour fermer le conduit de fumée sous peine de refroidir rapidement le poêle</a:t>
                      </a:r>
                    </a:p>
                    <a:p>
                      <a:endParaRPr lang="fr-FR" sz="900" dirty="0"/>
                    </a:p>
                  </a:txBody>
                  <a:tcPr/>
                </a:tc>
                <a:extLst>
                  <a:ext uri="{0D108BD9-81ED-4DB2-BD59-A6C34878D82A}">
                    <a16:rowId xmlns:a16="http://schemas.microsoft.com/office/drawing/2014/main" val="10005"/>
                  </a:ext>
                </a:extLst>
              </a:tr>
              <a:tr h="388985">
                <a:tc>
                  <a:txBody>
                    <a:bodyPr/>
                    <a:lstStyle/>
                    <a:p>
                      <a:r>
                        <a:rPr lang="fr-FR" sz="1200" b="0" kern="1200" dirty="0">
                          <a:solidFill>
                            <a:schemeClr val="bg2"/>
                          </a:solidFill>
                          <a:latin typeface="ITC Avant Garde Pro Md" pitchFamily="50" charset="0"/>
                          <a:ea typeface="+mn-ea"/>
                          <a:cs typeface="+mn-cs"/>
                        </a:rPr>
                        <a:t>Contraintes</a:t>
                      </a:r>
                    </a:p>
                  </a:txBody>
                  <a:tcPr marL="0">
                    <a:solidFill>
                      <a:schemeClr val="bg1"/>
                    </a:solidFill>
                  </a:tcPr>
                </a:tc>
                <a:tc>
                  <a:txBody>
                    <a:bodyPr/>
                    <a:lstStyle/>
                    <a:p>
                      <a:r>
                        <a:rPr lang="fr-FR" sz="1000" dirty="0"/>
                        <a:t>En</a:t>
                      </a:r>
                      <a:r>
                        <a:rPr lang="fr-FR" sz="1000" baseline="0" dirty="0"/>
                        <a:t> cas de grand froid, il est possible de faire du feu en continu sans endommager le poêle</a:t>
                      </a:r>
                    </a:p>
                    <a:p>
                      <a:endParaRPr lang="fr-FR" sz="1000" dirty="0"/>
                    </a:p>
                  </a:txBody>
                  <a:tcPr/>
                </a:tc>
                <a:tc>
                  <a:txBody>
                    <a:bodyPr/>
                    <a:lstStyle/>
                    <a:p>
                      <a:r>
                        <a:rPr lang="fr-FR" sz="1000" dirty="0"/>
                        <a:t>Une, éventuellement deux, flambées</a:t>
                      </a:r>
                      <a:r>
                        <a:rPr lang="fr-FR" sz="1000" baseline="0" dirty="0"/>
                        <a:t> quotidiennes au maximum</a:t>
                      </a:r>
                      <a:endParaRPr lang="fr-FR" sz="1000" dirty="0"/>
                    </a:p>
                  </a:txBody>
                  <a:tcPr/>
                </a:tc>
                <a:extLst>
                  <a:ext uri="{0D108BD9-81ED-4DB2-BD59-A6C34878D82A}">
                    <a16:rowId xmlns:a16="http://schemas.microsoft.com/office/drawing/2014/main" val="10006"/>
                  </a:ext>
                </a:extLst>
              </a:tr>
              <a:tr h="558594">
                <a:tc>
                  <a:txBody>
                    <a:bodyPr/>
                    <a:lstStyle/>
                    <a:p>
                      <a:r>
                        <a:rPr lang="fr-FR" sz="1200" b="0" kern="1200" dirty="0">
                          <a:solidFill>
                            <a:schemeClr val="bg2"/>
                          </a:solidFill>
                          <a:latin typeface="ITC Avant Garde Pro Md" pitchFamily="50" charset="0"/>
                          <a:ea typeface="+mn-ea"/>
                          <a:cs typeface="+mn-cs"/>
                        </a:rPr>
                        <a:t>Montage</a:t>
                      </a:r>
                    </a:p>
                  </a:txBody>
                  <a:tcPr marL="0">
                    <a:solidFill>
                      <a:schemeClr val="bg1"/>
                    </a:solidFill>
                  </a:tcPr>
                </a:tc>
                <a:tc>
                  <a:txBody>
                    <a:bodyPr/>
                    <a:lstStyle/>
                    <a:p>
                      <a:r>
                        <a:rPr lang="fr-FR" sz="1000" dirty="0"/>
                        <a:t>Simple et rapide</a:t>
                      </a:r>
                    </a:p>
                    <a:p>
                      <a:r>
                        <a:rPr lang="fr-FR" sz="800" i="1" dirty="0"/>
                        <a:t>Compter</a:t>
                      </a:r>
                      <a:r>
                        <a:rPr lang="fr-FR" sz="800" i="1" baseline="0" dirty="0"/>
                        <a:t> entre </a:t>
                      </a:r>
                      <a:r>
                        <a:rPr lang="fr-FR" sz="800" i="1" dirty="0"/>
                        <a:t>2 et 3 heures</a:t>
                      </a:r>
                      <a:r>
                        <a:rPr lang="fr-FR" sz="800" i="1" baseline="0" dirty="0"/>
                        <a:t> avec un conduit existant</a:t>
                      </a:r>
                      <a:endParaRPr lang="fr-FR" sz="800" i="1" dirty="0"/>
                    </a:p>
                  </a:txBody>
                  <a:tcPr/>
                </a:tc>
                <a:tc>
                  <a:txBody>
                    <a:bodyPr/>
                    <a:lstStyle/>
                    <a:p>
                      <a:r>
                        <a:rPr lang="fr-FR" sz="1000" dirty="0"/>
                        <a:t>Complexe et long. </a:t>
                      </a:r>
                    </a:p>
                    <a:p>
                      <a:r>
                        <a:rPr lang="fr-FR" sz="800" i="1" dirty="0"/>
                        <a:t>1 à 3 jour</a:t>
                      </a:r>
                      <a:r>
                        <a:rPr lang="fr-FR" sz="800" i="1" baseline="0" dirty="0"/>
                        <a:t> avec des poseurs formés  au préalable par le fabricant</a:t>
                      </a:r>
                      <a:endParaRPr lang="fr-FR" sz="800" i="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9911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Positionnement </a:t>
            </a:r>
            <a:r>
              <a:rPr lang="fr-FR" dirty="0">
                <a:latin typeface="ITC Avant Garde Pro Md" pitchFamily="50" charset="0"/>
              </a:rPr>
              <a:t>terramonté®</a:t>
            </a:r>
          </a:p>
        </p:txBody>
      </p:sp>
      <p:pic>
        <p:nvPicPr>
          <p:cNvPr id="3"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899"/>
          <a:stretch/>
        </p:blipFill>
        <p:spPr bwMode="auto">
          <a:xfrm>
            <a:off x="6837790" y="1520645"/>
            <a:ext cx="3501332" cy="553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353199" y="1459012"/>
            <a:ext cx="4249712" cy="458424"/>
          </a:xfrm>
          <a:prstGeom prst="rect">
            <a:avLst/>
          </a:prstGeom>
          <a:noFill/>
        </p:spPr>
        <p:txBody>
          <a:bodyPr wrap="square" lIns="0" tIns="45712" rIns="0" bIns="45712" rtlCol="0">
            <a:spAutoFit/>
          </a:bodyPr>
          <a:lstStyle/>
          <a:p>
            <a:r>
              <a:rPr lang="fr-FR" sz="1200" dirty="0">
                <a:latin typeface="ITC Avant Garde Pro Md" pitchFamily="50" charset="0"/>
              </a:rPr>
              <a:t>Poêle mixte</a:t>
            </a:r>
          </a:p>
          <a:p>
            <a:r>
              <a:rPr lang="fr-FR" sz="1100" i="1" dirty="0"/>
              <a:t>Voir avantages page précédente </a:t>
            </a:r>
          </a:p>
        </p:txBody>
      </p:sp>
      <p:sp>
        <p:nvSpPr>
          <p:cNvPr id="5" name="ZoneTexte 4"/>
          <p:cNvSpPr txBox="1"/>
          <p:nvPr/>
        </p:nvSpPr>
        <p:spPr>
          <a:xfrm>
            <a:off x="1353199" y="2291818"/>
            <a:ext cx="4249712" cy="1277257"/>
          </a:xfrm>
          <a:prstGeom prst="rect">
            <a:avLst/>
          </a:prstGeom>
          <a:noFill/>
        </p:spPr>
        <p:txBody>
          <a:bodyPr wrap="square" lIns="0" tIns="45712" rIns="0" bIns="45712" rtlCol="0">
            <a:spAutoFit/>
          </a:bodyPr>
          <a:lstStyle/>
          <a:p>
            <a:r>
              <a:rPr lang="fr-FR" sz="1100" dirty="0">
                <a:latin typeface="ITC Avant Garde Pro Md" pitchFamily="50" charset="0"/>
              </a:rPr>
              <a:t>Terre crue compressée à 30 tonnes</a:t>
            </a:r>
          </a:p>
          <a:p>
            <a:pPr marL="285700" indent="-285700">
              <a:buFont typeface="Arial" panose="020B0604020202020204" pitchFamily="34" charset="0"/>
              <a:buChar char="•"/>
            </a:pPr>
            <a:r>
              <a:rPr lang="fr-FR" sz="1100" dirty="0"/>
              <a:t>Grande capacité d’accumulation de la chaleur </a:t>
            </a:r>
            <a:br>
              <a:rPr lang="fr-FR" sz="1100" dirty="0"/>
            </a:br>
            <a:r>
              <a:rPr lang="fr-FR" sz="1100" i="1" dirty="0"/>
              <a:t>(voir avantages p 4)</a:t>
            </a:r>
          </a:p>
          <a:p>
            <a:pPr marL="285700" indent="-285700">
              <a:buFont typeface="Arial" panose="020B0604020202020204" pitchFamily="34" charset="0"/>
              <a:buChar char="•"/>
            </a:pPr>
            <a:r>
              <a:rPr lang="fr-FR" sz="1100" dirty="0"/>
              <a:t>90% de la chaleur transmise par rayonnement </a:t>
            </a:r>
            <a:br>
              <a:rPr lang="fr-FR" sz="1100" dirty="0"/>
            </a:br>
            <a:r>
              <a:rPr lang="fr-FR" sz="1100" i="1" dirty="0"/>
              <a:t>(voir avantages p. 6 et 7)</a:t>
            </a:r>
          </a:p>
          <a:p>
            <a:pPr marL="285700" indent="-285700">
              <a:buFont typeface="Arial" panose="020B0604020202020204" pitchFamily="34" charset="0"/>
              <a:buChar char="•"/>
            </a:pPr>
            <a:r>
              <a:rPr lang="fr-FR" sz="1100" dirty="0"/>
              <a:t>Fréquence du rayon proche de celle du soleil : confort</a:t>
            </a:r>
          </a:p>
          <a:p>
            <a:pPr marL="285700" indent="-285700">
              <a:buFont typeface="Arial" panose="020B0604020202020204" pitchFamily="34" charset="0"/>
              <a:buChar char="•"/>
            </a:pPr>
            <a:r>
              <a:rPr lang="fr-FR" sz="1100" dirty="0"/>
              <a:t>Transmission lente de la chaleur par contact : sécurité</a:t>
            </a:r>
          </a:p>
        </p:txBody>
      </p:sp>
      <p:sp>
        <p:nvSpPr>
          <p:cNvPr id="6" name="ZoneTexte 5"/>
          <p:cNvSpPr txBox="1"/>
          <p:nvPr/>
        </p:nvSpPr>
        <p:spPr>
          <a:xfrm>
            <a:off x="1353199" y="6400346"/>
            <a:ext cx="4249712" cy="597999"/>
          </a:xfrm>
          <a:prstGeom prst="rect">
            <a:avLst/>
          </a:prstGeom>
          <a:noFill/>
        </p:spPr>
        <p:txBody>
          <a:bodyPr wrap="square" lIns="0" tIns="45712" rIns="0" bIns="45712" rtlCol="0">
            <a:spAutoFit/>
          </a:bodyPr>
          <a:lstStyle/>
          <a:p>
            <a:r>
              <a:rPr lang="fr-FR" sz="1100" dirty="0">
                <a:latin typeface="ITC Avant Garde Pro Md" pitchFamily="50" charset="0"/>
              </a:rPr>
              <a:t>Produit de finition écologique</a:t>
            </a:r>
          </a:p>
          <a:p>
            <a:pPr marL="285700" indent="-285700">
              <a:buFont typeface="Arial" panose="020B0604020202020204" pitchFamily="34" charset="0"/>
              <a:buChar char="•"/>
            </a:pPr>
            <a:r>
              <a:rPr lang="fr-FR" sz="1100" dirty="0"/>
              <a:t>Pas d’émission de COV</a:t>
            </a:r>
          </a:p>
          <a:p>
            <a:pPr marL="285700" indent="-285700">
              <a:buFont typeface="Arial" panose="020B0604020202020204" pitchFamily="34" charset="0"/>
              <a:buChar char="•"/>
            </a:pPr>
            <a:r>
              <a:rPr lang="fr-FR" sz="1100" dirty="0"/>
              <a:t>Pigments naturels : couleur inaltérable </a:t>
            </a:r>
          </a:p>
        </p:txBody>
      </p:sp>
      <p:sp>
        <p:nvSpPr>
          <p:cNvPr id="7" name="ZoneTexte 6"/>
          <p:cNvSpPr txBox="1"/>
          <p:nvPr/>
        </p:nvSpPr>
        <p:spPr>
          <a:xfrm>
            <a:off x="1353199" y="3943457"/>
            <a:ext cx="4249712" cy="938702"/>
          </a:xfrm>
          <a:prstGeom prst="rect">
            <a:avLst/>
          </a:prstGeom>
          <a:noFill/>
        </p:spPr>
        <p:txBody>
          <a:bodyPr wrap="square" lIns="0" tIns="45712" rIns="0" bIns="45712" rtlCol="0">
            <a:spAutoFit/>
          </a:bodyPr>
          <a:lstStyle/>
          <a:p>
            <a:r>
              <a:rPr lang="fr-FR" sz="1100" dirty="0">
                <a:latin typeface="ITC Avant Garde Pro Md" pitchFamily="50" charset="0"/>
              </a:rPr>
              <a:t>Foyer étanche connectable sur arrivée d’air extérieur</a:t>
            </a:r>
          </a:p>
          <a:p>
            <a:pPr marL="285700" indent="-285700">
              <a:buFont typeface="Arial" panose="020B0604020202020204" pitchFamily="34" charset="0"/>
              <a:buChar char="•"/>
            </a:pPr>
            <a:r>
              <a:rPr lang="fr-FR" sz="1100" dirty="0"/>
              <a:t>Évite de mettre le logement en dépression</a:t>
            </a:r>
          </a:p>
          <a:p>
            <a:pPr marL="285700" indent="-285700">
              <a:buFont typeface="Arial" panose="020B0604020202020204" pitchFamily="34" charset="0"/>
              <a:buChar char="•"/>
            </a:pPr>
            <a:r>
              <a:rPr lang="fr-FR" sz="1100" dirty="0"/>
              <a:t>Pas de refroidissement du logement dû au poêle</a:t>
            </a:r>
          </a:p>
          <a:p>
            <a:pPr marL="285700" indent="-285700">
              <a:buFont typeface="Arial" panose="020B0604020202020204" pitchFamily="34" charset="0"/>
              <a:buChar char="•"/>
            </a:pPr>
            <a:r>
              <a:rPr lang="fr-FR" sz="1100" dirty="0"/>
              <a:t>Pas de problème de tirage en cas de VMC puissante</a:t>
            </a:r>
          </a:p>
          <a:p>
            <a:pPr marL="285700" indent="-285700">
              <a:buFont typeface="Arial" panose="020B0604020202020204" pitchFamily="34" charset="0"/>
              <a:buChar char="•"/>
            </a:pPr>
            <a:r>
              <a:rPr lang="fr-FR" sz="1100" dirty="0"/>
              <a:t>Compatibilité RT 2012</a:t>
            </a:r>
          </a:p>
        </p:txBody>
      </p:sp>
      <p:sp>
        <p:nvSpPr>
          <p:cNvPr id="8" name="ZoneTexte 7"/>
          <p:cNvSpPr txBox="1"/>
          <p:nvPr/>
        </p:nvSpPr>
        <p:spPr>
          <a:xfrm>
            <a:off x="1353200" y="5256541"/>
            <a:ext cx="4249711" cy="769425"/>
          </a:xfrm>
          <a:prstGeom prst="rect">
            <a:avLst/>
          </a:prstGeom>
          <a:noFill/>
        </p:spPr>
        <p:txBody>
          <a:bodyPr wrap="square" lIns="0" tIns="45712" rIns="0" bIns="45712" rtlCol="0">
            <a:spAutoFit/>
          </a:bodyPr>
          <a:lstStyle/>
          <a:p>
            <a:r>
              <a:rPr lang="fr-FR" sz="1100" dirty="0">
                <a:latin typeface="ITC Avant Garde Pro Md" pitchFamily="50" charset="0"/>
              </a:rPr>
              <a:t>Système constructif terrabrik®</a:t>
            </a:r>
          </a:p>
          <a:p>
            <a:pPr marL="285700" indent="-285700">
              <a:buFont typeface="Arial" panose="020B0604020202020204" pitchFamily="34" charset="0"/>
              <a:buChar char="•"/>
            </a:pPr>
            <a:r>
              <a:rPr lang="fr-FR" sz="1100" dirty="0"/>
              <a:t>Montage </a:t>
            </a:r>
            <a:r>
              <a:rPr lang="fr-FR" sz="1100" i="1" dirty="0"/>
              <a:t>légo</a:t>
            </a:r>
            <a:r>
              <a:rPr lang="fr-FR" sz="1100" dirty="0"/>
              <a:t> simple et rapide</a:t>
            </a:r>
          </a:p>
          <a:p>
            <a:pPr marL="285700" indent="-285700">
              <a:buFont typeface="Arial" panose="020B0604020202020204" pitchFamily="34" charset="0"/>
              <a:buChar char="•"/>
            </a:pPr>
            <a:r>
              <a:rPr lang="fr-FR" sz="1100" dirty="0"/>
              <a:t>Possibilité d’ajouter des rangs de briques supplémentaires le cas échéant </a:t>
            </a:r>
          </a:p>
        </p:txBody>
      </p:sp>
      <p:cxnSp>
        <p:nvCxnSpPr>
          <p:cNvPr id="9" name="Connecteur droit avec flèche 8"/>
          <p:cNvCxnSpPr>
            <a:cxnSpLocks/>
            <a:stCxn id="5" idx="3"/>
          </p:cNvCxnSpPr>
          <p:nvPr/>
        </p:nvCxnSpPr>
        <p:spPr>
          <a:xfrm>
            <a:off x="5602911" y="2930447"/>
            <a:ext cx="2160240" cy="824655"/>
          </a:xfrm>
          <a:prstGeom prst="straightConnector1">
            <a:avLst/>
          </a:prstGeom>
          <a:ln w="28575">
            <a:solidFill>
              <a:schemeClr val="bg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a:stCxn id="4" idx="3"/>
          </p:cNvCxnSpPr>
          <p:nvPr/>
        </p:nvCxnSpPr>
        <p:spPr>
          <a:xfrm>
            <a:off x="5602911" y="1688224"/>
            <a:ext cx="2276197" cy="1070737"/>
          </a:xfrm>
          <a:prstGeom prst="straightConnector1">
            <a:avLst/>
          </a:prstGeom>
          <a:ln w="28575">
            <a:solidFill>
              <a:schemeClr val="bg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a:stCxn id="7" idx="3"/>
          </p:cNvCxnSpPr>
          <p:nvPr/>
        </p:nvCxnSpPr>
        <p:spPr>
          <a:xfrm>
            <a:off x="5602911" y="4412808"/>
            <a:ext cx="2626689" cy="858019"/>
          </a:xfrm>
          <a:prstGeom prst="straightConnector1">
            <a:avLst/>
          </a:prstGeom>
          <a:ln w="28575">
            <a:solidFill>
              <a:schemeClr val="bg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a:stCxn id="6" idx="3"/>
          </p:cNvCxnSpPr>
          <p:nvPr/>
        </p:nvCxnSpPr>
        <p:spPr>
          <a:xfrm flipV="1">
            <a:off x="5602911" y="6624735"/>
            <a:ext cx="3345146" cy="74611"/>
          </a:xfrm>
          <a:prstGeom prst="straightConnector1">
            <a:avLst/>
          </a:prstGeom>
          <a:ln w="28575">
            <a:solidFill>
              <a:schemeClr val="bg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a:stCxn id="8" idx="3"/>
          </p:cNvCxnSpPr>
          <p:nvPr/>
        </p:nvCxnSpPr>
        <p:spPr>
          <a:xfrm>
            <a:off x="5602911" y="5641254"/>
            <a:ext cx="2048191" cy="351953"/>
          </a:xfrm>
          <a:prstGeom prst="straightConnector1">
            <a:avLst/>
          </a:prstGeom>
          <a:ln w="28575">
            <a:solidFill>
              <a:schemeClr val="bg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Espace réservé du numéro de diapositive 29"/>
          <p:cNvSpPr>
            <a:spLocks noGrp="1"/>
          </p:cNvSpPr>
          <p:nvPr>
            <p:ph type="sldNum" sz="quarter" idx="12"/>
          </p:nvPr>
        </p:nvSpPr>
        <p:spPr/>
        <p:txBody>
          <a:bodyPr/>
          <a:lstStyle/>
          <a:p>
            <a:fld id="{CF4668DC-857F-487D-BFFA-8C0CA5037977}" type="slidenum">
              <a:rPr lang="fr-BE" smtClean="0"/>
              <a:t>11</a:t>
            </a:fld>
            <a:endParaRPr lang="fr-BE"/>
          </a:p>
        </p:txBody>
      </p:sp>
      <p:sp>
        <p:nvSpPr>
          <p:cNvPr id="31" name="Espace réservé de la date 30"/>
          <p:cNvSpPr>
            <a:spLocks noGrp="1"/>
          </p:cNvSpPr>
          <p:nvPr>
            <p:ph type="dt" sz="half" idx="10"/>
          </p:nvPr>
        </p:nvSpPr>
        <p:spPr/>
        <p:txBody>
          <a:bodyPr/>
          <a:lstStyle/>
          <a:p>
            <a:fld id="{646D7BAC-4185-429D-866A-F706CF312867}" type="datetime1">
              <a:rPr lang="fr-FR" smtClean="0"/>
              <a:t>19/04/2017</a:t>
            </a:fld>
            <a:endParaRPr lang="fr-BE"/>
          </a:p>
        </p:txBody>
      </p:sp>
    </p:spTree>
    <p:extLst>
      <p:ext uri="{BB962C8B-B14F-4D97-AF65-F5344CB8AC3E}">
        <p14:creationId xmlns:p14="http://schemas.microsoft.com/office/powerpoint/2010/main" val="156643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Dimensionnement d’un poêle à accumulation</a:t>
            </a:r>
          </a:p>
        </p:txBody>
      </p:sp>
      <p:sp>
        <p:nvSpPr>
          <p:cNvPr id="17" name="Espace réservé de la date 16"/>
          <p:cNvSpPr>
            <a:spLocks noGrp="1"/>
          </p:cNvSpPr>
          <p:nvPr>
            <p:ph type="dt" sz="half" idx="10"/>
          </p:nvPr>
        </p:nvSpPr>
        <p:spPr/>
        <p:txBody>
          <a:bodyPr/>
          <a:lstStyle/>
          <a:p>
            <a:fld id="{8D7915B3-27DB-42B1-9D34-50816F57D9A3}" type="datetime1">
              <a:rPr lang="fr-FR" smtClean="0"/>
              <a:t>19/04/2017</a:t>
            </a:fld>
            <a:endParaRPr lang="fr-BE"/>
          </a:p>
        </p:txBody>
      </p:sp>
      <p:sp>
        <p:nvSpPr>
          <p:cNvPr id="16" name="Espace réservé du numéro de diapositive 15"/>
          <p:cNvSpPr>
            <a:spLocks noGrp="1"/>
          </p:cNvSpPr>
          <p:nvPr>
            <p:ph type="sldNum" sz="quarter" idx="12"/>
          </p:nvPr>
        </p:nvSpPr>
        <p:spPr/>
        <p:txBody>
          <a:bodyPr/>
          <a:lstStyle/>
          <a:p>
            <a:fld id="{CF4668DC-857F-487D-BFFA-8C0CA5037977}" type="slidenum">
              <a:rPr lang="fr-BE" smtClean="0"/>
              <a:t>12</a:t>
            </a:fld>
            <a:endParaRPr lang="fr-BE"/>
          </a:p>
        </p:txBody>
      </p:sp>
      <p:sp>
        <p:nvSpPr>
          <p:cNvPr id="3" name="Espace réservé du texte 4"/>
          <p:cNvSpPr txBox="1">
            <a:spLocks/>
          </p:cNvSpPr>
          <p:nvPr/>
        </p:nvSpPr>
        <p:spPr>
          <a:xfrm>
            <a:off x="709124" y="1186007"/>
            <a:ext cx="3876774" cy="639762"/>
          </a:xfrm>
          <a:prstGeom prst="rect">
            <a:avLst/>
          </a:prstGeom>
        </p:spPr>
        <p:txBody>
          <a:bodyPr anchor="b"/>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r>
              <a:rPr lang="fr-FR" sz="2000" dirty="0">
                <a:solidFill>
                  <a:schemeClr val="bg2"/>
                </a:solidFill>
              </a:rPr>
              <a:t>Autonomie</a:t>
            </a:r>
          </a:p>
        </p:txBody>
      </p:sp>
      <p:sp>
        <p:nvSpPr>
          <p:cNvPr id="4" name="Espace réservé du contenu 6"/>
          <p:cNvSpPr txBox="1">
            <a:spLocks/>
          </p:cNvSpPr>
          <p:nvPr/>
        </p:nvSpPr>
        <p:spPr>
          <a:xfrm>
            <a:off x="699793" y="1838721"/>
            <a:ext cx="4083851" cy="882347"/>
          </a:xfrm>
          <a:prstGeom prst="rect">
            <a:avLst/>
          </a:prstGeom>
        </p:spPr>
        <p:txBody>
          <a:bodyPr rIns="0">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t>L’autonomie du poêle à accumulation est proportionnelle à la masse de son enveloppe.</a:t>
            </a:r>
          </a:p>
        </p:txBody>
      </p:sp>
      <p:sp>
        <p:nvSpPr>
          <p:cNvPr id="5" name="Espace réservé du texte 12"/>
          <p:cNvSpPr txBox="1">
            <a:spLocks/>
          </p:cNvSpPr>
          <p:nvPr/>
        </p:nvSpPr>
        <p:spPr>
          <a:xfrm>
            <a:off x="5390145" y="1186007"/>
            <a:ext cx="4041776" cy="639762"/>
          </a:xfrm>
          <a:prstGeom prst="rect">
            <a:avLst/>
          </a:prstGeom>
        </p:spPr>
        <p:txBody>
          <a:bodyPr lIns="0" anchor="b"/>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2000" dirty="0">
                <a:solidFill>
                  <a:schemeClr val="bg2"/>
                </a:solidFill>
              </a:rPr>
              <a:t>Volume chauffé</a:t>
            </a:r>
          </a:p>
        </p:txBody>
      </p:sp>
      <p:sp>
        <p:nvSpPr>
          <p:cNvPr id="6" name="Espace réservé du contenu 16"/>
          <p:cNvSpPr txBox="1">
            <a:spLocks/>
          </p:cNvSpPr>
          <p:nvPr/>
        </p:nvSpPr>
        <p:spPr>
          <a:xfrm>
            <a:off x="5390145" y="1838721"/>
            <a:ext cx="4176911" cy="4291626"/>
          </a:xfrm>
          <a:prstGeom prst="rect">
            <a:avLst/>
          </a:prstGeom>
        </p:spPr>
        <p:txBody>
          <a:bodyPr lIns="0">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t>Le poêle à accumulation émet à 360° horizontalement et à 180° verticalement. Le rayon de cette demi-sphère est proportionnel à la surface du poêle. Il varie pendant la flambée en fonction de la température de l’enveloppe comme illustré par l’abaque ci-dessous.</a:t>
            </a:r>
            <a:endParaRPr lang="fr-FR" sz="1100" dirty="0"/>
          </a:p>
        </p:txBody>
      </p:sp>
      <p:grpSp>
        <p:nvGrpSpPr>
          <p:cNvPr id="7" name="Groupe 6"/>
          <p:cNvGrpSpPr>
            <a:grpSpLocks noChangeAspect="1"/>
          </p:cNvGrpSpPr>
          <p:nvPr/>
        </p:nvGrpSpPr>
        <p:grpSpPr>
          <a:xfrm>
            <a:off x="5381388" y="3793415"/>
            <a:ext cx="4140000" cy="2476071"/>
            <a:chOff x="5224232" y="3356992"/>
            <a:chExt cx="3661000" cy="2189588"/>
          </a:xfrm>
        </p:grpSpPr>
        <p:sp>
          <p:nvSpPr>
            <p:cNvPr id="8" name="ZoneTexte 7"/>
            <p:cNvSpPr txBox="1"/>
            <p:nvPr/>
          </p:nvSpPr>
          <p:spPr>
            <a:xfrm>
              <a:off x="5251151" y="5307365"/>
              <a:ext cx="3607162" cy="239215"/>
            </a:xfrm>
            <a:prstGeom prst="rect">
              <a:avLst/>
            </a:prstGeom>
            <a:noFill/>
          </p:spPr>
          <p:txBody>
            <a:bodyPr wrap="square" lIns="0" rIns="0" rtlCol="0">
              <a:spAutoFit/>
            </a:bodyPr>
            <a:lstStyle/>
            <a:p>
              <a:pPr algn="ctr"/>
              <a:r>
                <a:rPr lang="fr-FR" sz="600" dirty="0"/>
                <a:t>Distance de ressenti de la chaleur du poêle à accumulation en fonction de la surface visible et de sa température moyenne de surface (www.lutopia.com)</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232" y="3356992"/>
              <a:ext cx="3661000" cy="198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Espace réservé du texte 4"/>
          <p:cNvSpPr txBox="1">
            <a:spLocks/>
          </p:cNvSpPr>
          <p:nvPr/>
        </p:nvSpPr>
        <p:spPr>
          <a:xfrm>
            <a:off x="699793" y="2763548"/>
            <a:ext cx="3876774" cy="639762"/>
          </a:xfrm>
          <a:prstGeom prst="rect">
            <a:avLst/>
          </a:prstGeom>
        </p:spPr>
        <p:txBody>
          <a:bodyPr vert="horz" lIns="82785" tIns="41636" rIns="83270" bIns="41636" rtlCol="0" anchor="ctr">
            <a:noAutofit/>
          </a:bodyPr>
          <a:lstStyle>
            <a:lvl1pPr marL="0" indent="0" algn="l" defTabSz="832844" rtl="0" eaLnBrk="1" latinLnBrk="0" hangingPunct="1">
              <a:spcBef>
                <a:spcPct val="20000"/>
              </a:spcBef>
              <a:buFont typeface="Arial" panose="020B0604020202020204" pitchFamily="34" charset="0"/>
              <a:buNone/>
              <a:defRPr sz="2100" b="0" i="0" kern="1200" cap="none" baseline="0">
                <a:solidFill>
                  <a:srgbClr val="E6462A"/>
                </a:solidFill>
                <a:latin typeface="ITC Avant Garde Pro Md" pitchFamily="50" charset="0"/>
                <a:ea typeface="+mn-ea"/>
                <a:cs typeface="+mn-cs"/>
              </a:defRPr>
            </a:lvl1pPr>
            <a:lvl2pPr marL="416423" indent="0" algn="l" defTabSz="832844" rtl="0" eaLnBrk="1" latinLnBrk="0" hangingPunct="1">
              <a:spcBef>
                <a:spcPct val="20000"/>
              </a:spcBef>
              <a:buFont typeface="Arial" panose="020B0604020202020204" pitchFamily="34" charset="0"/>
              <a:buNone/>
              <a:defRPr sz="1800" b="1" kern="1200">
                <a:solidFill>
                  <a:srgbClr val="221F20"/>
                </a:solidFill>
                <a:latin typeface="ITC Avant Garde Pro Bk" pitchFamily="50" charset="0"/>
                <a:ea typeface="+mn-ea"/>
                <a:cs typeface="+mn-cs"/>
              </a:defRPr>
            </a:lvl2pPr>
            <a:lvl3pPr marL="832844" indent="0" algn="l" defTabSz="832844" rtl="0" eaLnBrk="1" latinLnBrk="0" hangingPunct="1">
              <a:spcBef>
                <a:spcPct val="20000"/>
              </a:spcBef>
              <a:buFont typeface="Arial" panose="020B0604020202020204" pitchFamily="34" charset="0"/>
              <a:buNone/>
              <a:defRPr sz="1800" b="1" kern="1200">
                <a:solidFill>
                  <a:srgbClr val="221F20"/>
                </a:solidFill>
                <a:latin typeface="ITC Avant Garde Pro Bk" pitchFamily="50" charset="0"/>
                <a:ea typeface="+mn-ea"/>
                <a:cs typeface="+mn-cs"/>
              </a:defRPr>
            </a:lvl3pPr>
            <a:lvl4pPr marL="1249268" indent="0" algn="l" defTabSz="832844" rtl="0" eaLnBrk="1" latinLnBrk="0" hangingPunct="1">
              <a:spcBef>
                <a:spcPct val="20000"/>
              </a:spcBef>
              <a:buFont typeface="Arial" panose="020B0604020202020204" pitchFamily="34" charset="0"/>
              <a:buNone/>
              <a:defRPr sz="1400" b="1" kern="1200">
                <a:solidFill>
                  <a:srgbClr val="221F20"/>
                </a:solidFill>
                <a:latin typeface="ITC Avant Garde Pro Bk" pitchFamily="50" charset="0"/>
                <a:ea typeface="+mn-ea"/>
                <a:cs typeface="+mn-cs"/>
              </a:defRPr>
            </a:lvl4pPr>
            <a:lvl5pPr marL="1665689" indent="0" algn="l" defTabSz="832844" rtl="0" eaLnBrk="1" latinLnBrk="0" hangingPunct="1">
              <a:spcBef>
                <a:spcPct val="20000"/>
              </a:spcBef>
              <a:buFont typeface="Arial" panose="020B0604020202020204" pitchFamily="34" charset="0"/>
              <a:buNone/>
              <a:defRPr sz="1400" b="1" kern="1200">
                <a:solidFill>
                  <a:srgbClr val="221F20"/>
                </a:solidFill>
                <a:latin typeface="ITC Avant Garde Pro Bk" pitchFamily="50" charset="0"/>
                <a:ea typeface="+mn-ea"/>
                <a:cs typeface="+mn-cs"/>
              </a:defRPr>
            </a:lvl5pPr>
            <a:lvl6pPr marL="2082112" indent="0" algn="l" defTabSz="832844"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6pPr>
            <a:lvl7pPr marL="2498533" indent="0" algn="l" defTabSz="832844"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7pPr>
            <a:lvl8pPr marL="2914956" indent="0" algn="l" defTabSz="832844"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8pPr>
            <a:lvl9pPr marL="3331378" indent="0" algn="l" defTabSz="832844" rtl="0" eaLnBrk="1" latinLnBrk="0" hangingPunct="1">
              <a:spcBef>
                <a:spcPct val="20000"/>
              </a:spcBef>
              <a:buFont typeface="Arial" panose="020B0604020202020204" pitchFamily="34" charset="0"/>
              <a:buNone/>
              <a:defRPr sz="1400" b="1" kern="1200">
                <a:solidFill>
                  <a:schemeClr val="tx1"/>
                </a:solidFill>
                <a:latin typeface="+mn-lt"/>
                <a:ea typeface="+mn-ea"/>
                <a:cs typeface="+mn-cs"/>
              </a:defRPr>
            </a:lvl9pPr>
          </a:lstStyle>
          <a:p>
            <a:r>
              <a:rPr lang="fr-FR" sz="2000" dirty="0">
                <a:solidFill>
                  <a:schemeClr val="bg2"/>
                </a:solidFill>
                <a:latin typeface="+mn-lt"/>
              </a:rPr>
              <a:t>Relation entre autonomie et volume chauffé</a:t>
            </a:r>
          </a:p>
        </p:txBody>
      </p:sp>
      <p:sp>
        <p:nvSpPr>
          <p:cNvPr id="11" name="Espace réservé du contenu 6"/>
          <p:cNvSpPr txBox="1">
            <a:spLocks/>
          </p:cNvSpPr>
          <p:nvPr/>
        </p:nvSpPr>
        <p:spPr>
          <a:xfrm>
            <a:off x="718456" y="3445791"/>
            <a:ext cx="4083850" cy="2094623"/>
          </a:xfrm>
          <a:prstGeom prst="rect">
            <a:avLst/>
          </a:prstGeom>
        </p:spPr>
        <p:txBody>
          <a:bodyPr vert="horz" lIns="82785" tIns="41636" rIns="0" bIns="41636" rtlCol="0">
            <a:normAutofit/>
          </a:bodyPr>
          <a:lstStyle>
            <a:lvl1pPr marL="0" indent="0" algn="l" defTabSz="832844" rtl="0" eaLnBrk="1" latinLnBrk="0" hangingPunct="1">
              <a:spcBef>
                <a:spcPct val="20000"/>
              </a:spcBef>
              <a:buFont typeface="Arial" panose="020B0604020202020204" pitchFamily="34" charset="0"/>
              <a:buNone/>
              <a:defRPr sz="2400" kern="1200">
                <a:solidFill>
                  <a:srgbClr val="221F20"/>
                </a:solidFill>
                <a:latin typeface="ITC Avant Garde Pro Bk" pitchFamily="50" charset="0"/>
                <a:ea typeface="+mn-ea"/>
                <a:cs typeface="+mn-cs"/>
              </a:defRPr>
            </a:lvl1pPr>
            <a:lvl2pPr marL="676686" indent="-260264" algn="l" defTabSz="832844"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2pPr>
            <a:lvl3pPr marL="1041057" indent="-208212" algn="l" defTabSz="832844" rtl="0" eaLnBrk="1" latinLnBrk="0" hangingPunct="1">
              <a:spcBef>
                <a:spcPct val="20000"/>
              </a:spcBef>
              <a:buFont typeface="Arial" panose="020B0604020202020204" pitchFamily="34" charset="0"/>
              <a:buChar char="•"/>
              <a:defRPr sz="1800" kern="1200">
                <a:solidFill>
                  <a:srgbClr val="221F20"/>
                </a:solidFill>
                <a:latin typeface="ITC Avant Garde Pro Bk" pitchFamily="50" charset="0"/>
                <a:ea typeface="+mn-ea"/>
                <a:cs typeface="+mn-cs"/>
              </a:defRPr>
            </a:lvl3pPr>
            <a:lvl4pPr marL="1457478" indent="-208212" algn="l" defTabSz="832844" rtl="0" eaLnBrk="1" latinLnBrk="0" hangingPunct="1">
              <a:spcBef>
                <a:spcPct val="20000"/>
              </a:spcBef>
              <a:buFont typeface="Arial" panose="020B0604020202020204" pitchFamily="34" charset="0"/>
              <a:buChar char="–"/>
              <a:defRPr sz="1700" kern="1200">
                <a:solidFill>
                  <a:srgbClr val="221F20"/>
                </a:solidFill>
                <a:latin typeface="ITC Avant Garde Pro Bk" pitchFamily="50" charset="0"/>
                <a:ea typeface="+mn-ea"/>
                <a:cs typeface="+mn-cs"/>
              </a:defRPr>
            </a:lvl4pPr>
            <a:lvl5pPr marL="1873900" indent="-208212" algn="l" defTabSz="832844" rtl="0" eaLnBrk="1" latinLnBrk="0" hangingPunct="1">
              <a:spcBef>
                <a:spcPct val="20000"/>
              </a:spcBef>
              <a:buFont typeface="Arial" panose="020B0604020202020204" pitchFamily="34" charset="0"/>
              <a:buChar char="»"/>
              <a:defRPr sz="1700" kern="1200">
                <a:solidFill>
                  <a:srgbClr val="221F20"/>
                </a:solidFill>
                <a:latin typeface="ITC Avant Garde Pro Bk" pitchFamily="50" charset="0"/>
                <a:ea typeface="+mn-ea"/>
                <a:cs typeface="+mn-cs"/>
              </a:defRPr>
            </a:lvl5pPr>
            <a:lvl6pPr marL="2290322"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706744"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123168"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539590"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lgn="just"/>
            <a:r>
              <a:rPr lang="fr-FR" sz="1600" dirty="0">
                <a:latin typeface="ITC Avant Garde Pro Md" pitchFamily="50" charset="0"/>
              </a:rPr>
              <a:t>À masse égale</a:t>
            </a:r>
            <a:r>
              <a:rPr lang="fr-FR" sz="1600" dirty="0"/>
              <a:t>, augmenter la surface étend le volume chauffé tout en réduisant l’autonomie.</a:t>
            </a:r>
          </a:p>
        </p:txBody>
      </p:sp>
      <p:sp>
        <p:nvSpPr>
          <p:cNvPr id="12" name="Espace réservé du contenu 6"/>
          <p:cNvSpPr txBox="1">
            <a:spLocks/>
          </p:cNvSpPr>
          <p:nvPr/>
        </p:nvSpPr>
        <p:spPr>
          <a:xfrm>
            <a:off x="718455" y="4305245"/>
            <a:ext cx="2194585" cy="1656184"/>
          </a:xfrm>
          <a:prstGeom prst="rect">
            <a:avLst/>
          </a:prstGeom>
        </p:spPr>
        <p:txBody>
          <a:bodyPr vert="horz" lIns="82785" tIns="41636" rIns="83270" bIns="41636" rtlCol="0">
            <a:normAutofit/>
          </a:bodyPr>
          <a:lstStyle>
            <a:lvl1pPr marL="0" indent="0" algn="l" defTabSz="832844" rtl="0" eaLnBrk="1" latinLnBrk="0" hangingPunct="1">
              <a:spcBef>
                <a:spcPct val="20000"/>
              </a:spcBef>
              <a:buFont typeface="Arial" panose="020B0604020202020204" pitchFamily="34" charset="0"/>
              <a:buNone/>
              <a:defRPr sz="2400" kern="1200">
                <a:solidFill>
                  <a:srgbClr val="221F20"/>
                </a:solidFill>
                <a:latin typeface="ITC Avant Garde Pro Bk" pitchFamily="50" charset="0"/>
                <a:ea typeface="+mn-ea"/>
                <a:cs typeface="+mn-cs"/>
              </a:defRPr>
            </a:lvl1pPr>
            <a:lvl2pPr marL="676686" indent="-260264" algn="l" defTabSz="832844"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2pPr>
            <a:lvl3pPr marL="1041057" indent="-208212" algn="l" defTabSz="832844" rtl="0" eaLnBrk="1" latinLnBrk="0" hangingPunct="1">
              <a:spcBef>
                <a:spcPct val="20000"/>
              </a:spcBef>
              <a:buFont typeface="Arial" panose="020B0604020202020204" pitchFamily="34" charset="0"/>
              <a:buChar char="•"/>
              <a:defRPr sz="1800" kern="1200">
                <a:solidFill>
                  <a:srgbClr val="221F20"/>
                </a:solidFill>
                <a:latin typeface="ITC Avant Garde Pro Bk" pitchFamily="50" charset="0"/>
                <a:ea typeface="+mn-ea"/>
                <a:cs typeface="+mn-cs"/>
              </a:defRPr>
            </a:lvl3pPr>
            <a:lvl4pPr marL="1457478" indent="-208212" algn="l" defTabSz="832844" rtl="0" eaLnBrk="1" latinLnBrk="0" hangingPunct="1">
              <a:spcBef>
                <a:spcPct val="20000"/>
              </a:spcBef>
              <a:buFont typeface="Arial" panose="020B0604020202020204" pitchFamily="34" charset="0"/>
              <a:buChar char="–"/>
              <a:defRPr sz="1700" kern="1200">
                <a:solidFill>
                  <a:srgbClr val="221F20"/>
                </a:solidFill>
                <a:latin typeface="ITC Avant Garde Pro Bk" pitchFamily="50" charset="0"/>
                <a:ea typeface="+mn-ea"/>
                <a:cs typeface="+mn-cs"/>
              </a:defRPr>
            </a:lvl4pPr>
            <a:lvl5pPr marL="1873900" indent="-208212" algn="l" defTabSz="832844" rtl="0" eaLnBrk="1" latinLnBrk="0" hangingPunct="1">
              <a:spcBef>
                <a:spcPct val="20000"/>
              </a:spcBef>
              <a:buFont typeface="Arial" panose="020B0604020202020204" pitchFamily="34" charset="0"/>
              <a:buChar char="»"/>
              <a:defRPr sz="1700" kern="1200">
                <a:solidFill>
                  <a:srgbClr val="221F20"/>
                </a:solidFill>
                <a:latin typeface="ITC Avant Garde Pro Bk" pitchFamily="50" charset="0"/>
                <a:ea typeface="+mn-ea"/>
                <a:cs typeface="+mn-cs"/>
              </a:defRPr>
            </a:lvl5pPr>
            <a:lvl6pPr marL="2290322"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706744"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123168"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539590"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lgn="just"/>
            <a:r>
              <a:rPr lang="fr-FR" sz="1600" dirty="0">
                <a:latin typeface="ITC Avant Garde Pro Md" pitchFamily="50" charset="0"/>
              </a:rPr>
              <a:t>À surface égale</a:t>
            </a:r>
            <a:r>
              <a:rPr lang="fr-FR" sz="1600" dirty="0"/>
              <a:t>, ajouter de la masse augmente l’autonomie sans modifier le volume chauffé.</a:t>
            </a:r>
          </a:p>
        </p:txBody>
      </p:sp>
      <p:grpSp>
        <p:nvGrpSpPr>
          <p:cNvPr id="13" name="Groupe 12"/>
          <p:cNvGrpSpPr/>
          <p:nvPr/>
        </p:nvGrpSpPr>
        <p:grpSpPr>
          <a:xfrm>
            <a:off x="3012432" y="4112382"/>
            <a:ext cx="1839485" cy="1765180"/>
            <a:chOff x="2674391" y="4380238"/>
            <a:chExt cx="1839485" cy="1765180"/>
          </a:xfrm>
        </p:grpSpPr>
        <p:pic>
          <p:nvPicPr>
            <p:cNvPr id="14" name="Picture 4"/>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8266"/>
            <a:stretch/>
          </p:blipFill>
          <p:spPr bwMode="auto">
            <a:xfrm>
              <a:off x="2722770" y="4380238"/>
              <a:ext cx="1742727" cy="148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2674391" y="5868419"/>
              <a:ext cx="1839485" cy="276999"/>
            </a:xfrm>
            <a:prstGeom prst="rect">
              <a:avLst/>
            </a:prstGeom>
            <a:noFill/>
          </p:spPr>
          <p:txBody>
            <a:bodyPr wrap="square" lIns="0" rIns="0" rtlCol="0">
              <a:spAutoFit/>
            </a:bodyPr>
            <a:lstStyle/>
            <a:p>
              <a:pPr algn="ctr"/>
              <a:r>
                <a:rPr lang="fr-FR" sz="600" dirty="0"/>
                <a:t>Placée à l’intérieur du poêle la masse additionnelle permet de gagner  en autonomie.</a:t>
              </a:r>
            </a:p>
          </p:txBody>
        </p:sp>
      </p:grpSp>
    </p:spTree>
    <p:extLst>
      <p:ext uri="{BB962C8B-B14F-4D97-AF65-F5344CB8AC3E}">
        <p14:creationId xmlns:p14="http://schemas.microsoft.com/office/powerpoint/2010/main" val="213558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Facteurs de performance</a:t>
            </a:r>
          </a:p>
        </p:txBody>
      </p:sp>
      <p:sp>
        <p:nvSpPr>
          <p:cNvPr id="3" name="Espace réservé du contenu 6"/>
          <p:cNvSpPr txBox="1">
            <a:spLocks/>
          </p:cNvSpPr>
          <p:nvPr/>
        </p:nvSpPr>
        <p:spPr>
          <a:xfrm>
            <a:off x="1261129" y="1459193"/>
            <a:ext cx="8862586" cy="4953451"/>
          </a:xfrm>
          <a:prstGeom prst="rect">
            <a:avLst/>
          </a:prstGeom>
        </p:spPr>
        <p:txBody>
          <a:bodyPr>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solidFill>
                  <a:schemeClr val="bg2"/>
                </a:solidFill>
                <a:latin typeface="ITC Avant Garde Pro Md" pitchFamily="50" charset="0"/>
              </a:rPr>
              <a:t>Surfaces vitrées</a:t>
            </a:r>
          </a:p>
          <a:p>
            <a:pPr algn="just"/>
            <a:r>
              <a:rPr lang="fr-FR" sz="1200" dirty="0"/>
              <a:t>Les surfaces vitrées laissent passer le rayonnement. Les calories ne sont pas réémises à l’intérieur de la pièce, l’efficacité du poêle diminue. Une exception cependant : le double vitrage à l’argon qui est conçu pour réfléchir les rayons infrarouge.</a:t>
            </a:r>
          </a:p>
          <a:p>
            <a:pPr algn="just"/>
            <a:endParaRPr lang="fr-FR" sz="1200" dirty="0"/>
          </a:p>
          <a:p>
            <a:pPr algn="just"/>
            <a:r>
              <a:rPr lang="fr-FR" sz="1600" dirty="0">
                <a:solidFill>
                  <a:schemeClr val="bg2"/>
                </a:solidFill>
                <a:latin typeface="ITC Avant Garde Pro Md" pitchFamily="50" charset="0"/>
              </a:rPr>
              <a:t>Cloisons isolantes</a:t>
            </a:r>
          </a:p>
          <a:p>
            <a:pPr algn="just"/>
            <a:r>
              <a:rPr lang="fr-FR" sz="1200" dirty="0"/>
              <a:t>Les cloisons intérieures de type </a:t>
            </a:r>
            <a:r>
              <a:rPr lang="fr-FR" sz="1200" i="1" dirty="0"/>
              <a:t>Placoplatre – isolant – Placoplatre </a:t>
            </a:r>
            <a:r>
              <a:rPr lang="fr-FR" sz="1200" dirty="0"/>
              <a:t>stoppent le rayonnement. Les pièces adjacentes ne peuvent donc bénéficier de l’apport en calories procuré par le poêle. Les calories étant réémises en totalité dans la pièce où le poêle est installé, ce dernier se déchargera moins vite et gagnera en autonomie.</a:t>
            </a:r>
          </a:p>
          <a:p>
            <a:pPr algn="just"/>
            <a:endParaRPr lang="fr-FR" sz="1200" dirty="0"/>
          </a:p>
          <a:p>
            <a:pPr algn="just"/>
            <a:r>
              <a:rPr lang="fr-FR" sz="1600" dirty="0">
                <a:solidFill>
                  <a:schemeClr val="bg2"/>
                </a:solidFill>
                <a:latin typeface="ITC Avant Garde Pro Md" pitchFamily="50" charset="0"/>
              </a:rPr>
              <a:t>Positionnement</a:t>
            </a:r>
          </a:p>
          <a:p>
            <a:pPr algn="just"/>
            <a:r>
              <a:rPr lang="fr-FR" sz="1200" dirty="0"/>
              <a:t>Privilégier les positions centrales, à la fois dans la pièce et dans l’habitation, pour tirer le meilleur parti du rayonnement à 360°.</a:t>
            </a:r>
          </a:p>
          <a:p>
            <a:pPr algn="just"/>
            <a:endParaRPr lang="fr-FR" sz="1200" dirty="0"/>
          </a:p>
          <a:p>
            <a:pPr algn="just"/>
            <a:r>
              <a:rPr lang="fr-FR" sz="1600" dirty="0">
                <a:solidFill>
                  <a:schemeClr val="bg2"/>
                </a:solidFill>
                <a:latin typeface="ITC Avant Garde Pro Md" pitchFamily="50" charset="0"/>
              </a:rPr>
              <a:t>Courants d’air</a:t>
            </a:r>
          </a:p>
          <a:p>
            <a:pPr algn="just"/>
            <a:r>
              <a:rPr lang="fr-FR" sz="1200" dirty="0"/>
              <a:t>La chaleur rayonnée s’accommode mal des déplacements d’air frais… Avant toute installation, s’assurer de la bonne étanchéité de l’habitation. Les VMC ne posent par contre aucun problème.</a:t>
            </a:r>
          </a:p>
          <a:p>
            <a:pPr algn="just"/>
            <a:endParaRPr lang="fr-FR" sz="16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13</a:t>
            </a:fld>
            <a:endParaRPr lang="fr-BE"/>
          </a:p>
        </p:txBody>
      </p:sp>
      <p:sp>
        <p:nvSpPr>
          <p:cNvPr id="5" name="Espace réservé de la date 4"/>
          <p:cNvSpPr>
            <a:spLocks noGrp="1"/>
          </p:cNvSpPr>
          <p:nvPr>
            <p:ph type="dt" sz="half" idx="10"/>
          </p:nvPr>
        </p:nvSpPr>
        <p:spPr/>
        <p:txBody>
          <a:bodyPr/>
          <a:lstStyle/>
          <a:p>
            <a:fld id="{6E9018A6-029D-4F9D-A90F-B04B3CDA3FC3}" type="datetime1">
              <a:rPr lang="fr-FR" smtClean="0"/>
              <a:t>19/04/2017</a:t>
            </a:fld>
            <a:endParaRPr lang="fr-BE"/>
          </a:p>
        </p:txBody>
      </p:sp>
    </p:spTree>
    <p:extLst>
      <p:ext uri="{BB962C8B-B14F-4D97-AF65-F5344CB8AC3E}">
        <p14:creationId xmlns:p14="http://schemas.microsoft.com/office/powerpoint/2010/main" val="207046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C9BC68D-C31A-4BAA-9BA2-6C042382BA39}" type="datetime1">
              <a:rPr lang="fr-FR" smtClean="0"/>
              <a:t>19/04/2017</a:t>
            </a:fld>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14</a:t>
            </a:fld>
            <a:endParaRPr lang="fr-BE"/>
          </a:p>
        </p:txBody>
      </p:sp>
    </p:spTree>
    <p:extLst>
      <p:ext uri="{BB962C8B-B14F-4D97-AF65-F5344CB8AC3E}">
        <p14:creationId xmlns:p14="http://schemas.microsoft.com/office/powerpoint/2010/main" val="66050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9BC68D-C31A-4BAA-9BA2-6C042382BA39}" type="datetime1">
              <a:rPr lang="fr-FR" smtClean="0"/>
              <a:pPr/>
              <a:t>19/04/2017</a:t>
            </a:fld>
            <a:endParaRPr lang="fr-BE"/>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15</a:t>
            </a:fld>
            <a:endParaRPr lang="fr-BE"/>
          </a:p>
        </p:txBody>
      </p:sp>
    </p:spTree>
    <p:extLst>
      <p:ext uri="{BB962C8B-B14F-4D97-AF65-F5344CB8AC3E}">
        <p14:creationId xmlns:p14="http://schemas.microsoft.com/office/powerpoint/2010/main" val="94866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0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68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Table des matières</a:t>
            </a:r>
          </a:p>
        </p:txBody>
      </p:sp>
      <p:grpSp>
        <p:nvGrpSpPr>
          <p:cNvPr id="36" name="Groupe 35"/>
          <p:cNvGrpSpPr/>
          <p:nvPr/>
        </p:nvGrpSpPr>
        <p:grpSpPr>
          <a:xfrm>
            <a:off x="1360401" y="1543758"/>
            <a:ext cx="1578214" cy="2856317"/>
            <a:chOff x="1209278" y="1799842"/>
            <a:chExt cx="1578214" cy="2856317"/>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493" y="2508020"/>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493" y="3756159"/>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581492" y="1799842"/>
              <a:ext cx="120600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fr-FR" sz="1100" dirty="0">
                  <a:latin typeface="ITC Avant Garde Pro Md" pitchFamily="50" charset="0"/>
                </a:rPr>
                <a:t>Accumulation</a:t>
              </a:r>
            </a:p>
          </p:txBody>
        </p:sp>
        <p:cxnSp>
          <p:nvCxnSpPr>
            <p:cNvPr id="21" name="Connecteur en angle 20"/>
            <p:cNvCxnSpPr>
              <a:stCxn id="15" idx="1"/>
              <a:endCxn id="8" idx="1"/>
            </p:cNvCxnSpPr>
            <p:nvPr/>
          </p:nvCxnSpPr>
          <p:spPr>
            <a:xfrm rot="10800000" flipV="1">
              <a:off x="1581492" y="1979860"/>
              <a:ext cx="12700" cy="978159"/>
            </a:xfrm>
            <a:prstGeom prst="bentConnector3">
              <a:avLst>
                <a:gd name="adj1" fmla="val 1800000"/>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8" idx="1"/>
              <a:endCxn id="12" idx="1"/>
            </p:cNvCxnSpPr>
            <p:nvPr/>
          </p:nvCxnSpPr>
          <p:spPr>
            <a:xfrm rot="10800000" flipV="1">
              <a:off x="1581492" y="2958020"/>
              <a:ext cx="12700" cy="1248139"/>
            </a:xfrm>
            <a:prstGeom prst="bentConnector3">
              <a:avLst>
                <a:gd name="adj1" fmla="val 1800000"/>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Ellipse 29"/>
            <p:cNvSpPr>
              <a:spLocks noChangeAspect="1"/>
            </p:cNvSpPr>
            <p:nvPr/>
          </p:nvSpPr>
          <p:spPr>
            <a:xfrm>
              <a:off x="1209278" y="2190062"/>
              <a:ext cx="316835" cy="2880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latin typeface="ITC Avant Garde Pro Md" pitchFamily="50" charset="0"/>
                </a:rPr>
                <a:t>4</a:t>
              </a:r>
            </a:p>
          </p:txBody>
        </p:sp>
      </p:grpSp>
      <p:grpSp>
        <p:nvGrpSpPr>
          <p:cNvPr id="40" name="Groupe 39"/>
          <p:cNvGrpSpPr/>
          <p:nvPr/>
        </p:nvGrpSpPr>
        <p:grpSpPr>
          <a:xfrm>
            <a:off x="3120308" y="1543758"/>
            <a:ext cx="1576960" cy="4104455"/>
            <a:chOff x="2920803" y="1799842"/>
            <a:chExt cx="1576960" cy="4104455"/>
          </a:xfrm>
        </p:grpSpPr>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1764" y="2508020"/>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764" y="3756159"/>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1764" y="5004297"/>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291763" y="1799842"/>
              <a:ext cx="120600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fr-FR" sz="1100" dirty="0">
                  <a:latin typeface="ITC Avant Garde Pro Md" pitchFamily="50" charset="0"/>
                </a:rPr>
                <a:t>Rayonnement</a:t>
              </a:r>
            </a:p>
          </p:txBody>
        </p:sp>
        <p:cxnSp>
          <p:nvCxnSpPr>
            <p:cNvPr id="23" name="Connecteur en angle 22"/>
            <p:cNvCxnSpPr/>
            <p:nvPr/>
          </p:nvCxnSpPr>
          <p:spPr>
            <a:xfrm rot="10800000" flipV="1">
              <a:off x="3291764" y="2958020"/>
              <a:ext cx="12700" cy="1248139"/>
            </a:xfrm>
            <a:prstGeom prst="bentConnector3">
              <a:avLst>
                <a:gd name="adj1" fmla="val 1800000"/>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p:nvPr/>
          </p:nvCxnSpPr>
          <p:spPr>
            <a:xfrm rot="10800000" flipV="1">
              <a:off x="3291764" y="4206159"/>
              <a:ext cx="12700" cy="1248138"/>
            </a:xfrm>
            <a:prstGeom prst="bentConnector3">
              <a:avLst>
                <a:gd name="adj1" fmla="val 1800000"/>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p:nvPr/>
          </p:nvCxnSpPr>
          <p:spPr>
            <a:xfrm rot="10800000" flipV="1">
              <a:off x="3291764" y="1979860"/>
              <a:ext cx="12700" cy="978159"/>
            </a:xfrm>
            <a:prstGeom prst="bentConnector3">
              <a:avLst>
                <a:gd name="adj1" fmla="val 1800000"/>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Ellipse 30"/>
            <p:cNvSpPr>
              <a:spLocks noChangeAspect="1"/>
            </p:cNvSpPr>
            <p:nvPr/>
          </p:nvSpPr>
          <p:spPr>
            <a:xfrm>
              <a:off x="2920803" y="2190062"/>
              <a:ext cx="316835" cy="2880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latin typeface="ITC Avant Garde Pro Md" pitchFamily="50" charset="0"/>
                </a:rPr>
                <a:t>6</a:t>
              </a:r>
            </a:p>
          </p:txBody>
        </p:sp>
      </p:grpSp>
      <p:grpSp>
        <p:nvGrpSpPr>
          <p:cNvPr id="41" name="Groupe 40"/>
          <p:cNvGrpSpPr/>
          <p:nvPr/>
        </p:nvGrpSpPr>
        <p:grpSpPr>
          <a:xfrm>
            <a:off x="4878961" y="1543758"/>
            <a:ext cx="1578322" cy="2856317"/>
            <a:chOff x="4629716" y="1799842"/>
            <a:chExt cx="1578322" cy="2856317"/>
          </a:xfrm>
        </p:grpSpPr>
        <p:pic>
          <p:nvPicPr>
            <p:cNvPr id="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2039" y="3756159"/>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2039" y="2508020"/>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002038" y="1799842"/>
              <a:ext cx="120600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fr-FR" sz="1100" dirty="0">
                  <a:latin typeface="ITC Avant Garde Pro Md" pitchFamily="50" charset="0"/>
                </a:rPr>
                <a:t>Poêle mixte</a:t>
              </a:r>
            </a:p>
          </p:txBody>
        </p:sp>
        <p:cxnSp>
          <p:nvCxnSpPr>
            <p:cNvPr id="25" name="Connecteur en angle 24"/>
            <p:cNvCxnSpPr>
              <a:stCxn id="17" idx="1"/>
              <a:endCxn id="13" idx="1"/>
            </p:cNvCxnSpPr>
            <p:nvPr/>
          </p:nvCxnSpPr>
          <p:spPr>
            <a:xfrm rot="10800000" flipV="1">
              <a:off x="5002038" y="1979860"/>
              <a:ext cx="12700" cy="978159"/>
            </a:xfrm>
            <a:prstGeom prst="bentConnector3">
              <a:avLst>
                <a:gd name="adj1" fmla="val 1800000"/>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13" idx="1"/>
              <a:endCxn id="7" idx="1"/>
            </p:cNvCxnSpPr>
            <p:nvPr/>
          </p:nvCxnSpPr>
          <p:spPr>
            <a:xfrm rot="10800000" flipV="1">
              <a:off x="5002038" y="2958020"/>
              <a:ext cx="12700" cy="1248139"/>
            </a:xfrm>
            <a:prstGeom prst="bentConnector3">
              <a:avLst>
                <a:gd name="adj1" fmla="val 1800000"/>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Ellipse 31"/>
            <p:cNvSpPr>
              <a:spLocks noChangeAspect="1"/>
            </p:cNvSpPr>
            <p:nvPr/>
          </p:nvSpPr>
          <p:spPr>
            <a:xfrm>
              <a:off x="4629716" y="2190062"/>
              <a:ext cx="316835" cy="2880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latin typeface="ITC Avant Garde Pro Md" pitchFamily="50" charset="0"/>
                </a:rPr>
                <a:t>9</a:t>
              </a:r>
            </a:p>
          </p:txBody>
        </p:sp>
      </p:grpSp>
      <p:grpSp>
        <p:nvGrpSpPr>
          <p:cNvPr id="43" name="Groupe 42"/>
          <p:cNvGrpSpPr/>
          <p:nvPr/>
        </p:nvGrpSpPr>
        <p:grpSpPr>
          <a:xfrm>
            <a:off x="8455671" y="1543758"/>
            <a:ext cx="1576166" cy="2856317"/>
            <a:chOff x="8052419" y="1799842"/>
            <a:chExt cx="1576166" cy="2856317"/>
          </a:xfrm>
        </p:grpSpPr>
        <p:pic>
          <p:nvPicPr>
            <p:cNvPr id="1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22586" y="2508020"/>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8422585" y="1799842"/>
              <a:ext cx="1206000"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fr-FR" sz="1100" dirty="0">
                  <a:latin typeface="ITC Avant Garde Pro Md" pitchFamily="50" charset="0"/>
                </a:rPr>
                <a:t>En pratique</a:t>
              </a:r>
            </a:p>
          </p:txBody>
        </p:sp>
        <p:pic>
          <p:nvPicPr>
            <p:cNvPr id="20"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22586" y="3756159"/>
              <a:ext cx="1204099"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Connecteur en angle 26"/>
            <p:cNvCxnSpPr>
              <a:stCxn id="19" idx="1"/>
              <a:endCxn id="14" idx="1"/>
            </p:cNvCxnSpPr>
            <p:nvPr/>
          </p:nvCxnSpPr>
          <p:spPr>
            <a:xfrm rot="10800000" flipV="1">
              <a:off x="8422585" y="1979860"/>
              <a:ext cx="12700" cy="978159"/>
            </a:xfrm>
            <a:prstGeom prst="bentConnector3">
              <a:avLst>
                <a:gd name="adj1" fmla="val 1800000"/>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Connecteur en angle 27"/>
            <p:cNvCxnSpPr>
              <a:stCxn id="14" idx="1"/>
              <a:endCxn id="20" idx="1"/>
            </p:cNvCxnSpPr>
            <p:nvPr/>
          </p:nvCxnSpPr>
          <p:spPr>
            <a:xfrm rot="10800000" flipV="1">
              <a:off x="8422585" y="2958020"/>
              <a:ext cx="12700" cy="1248139"/>
            </a:xfrm>
            <a:prstGeom prst="bentConnector3">
              <a:avLst>
                <a:gd name="adj1" fmla="val 1800000"/>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Ellipse 33"/>
            <p:cNvSpPr>
              <a:spLocks noChangeAspect="1"/>
            </p:cNvSpPr>
            <p:nvPr/>
          </p:nvSpPr>
          <p:spPr>
            <a:xfrm>
              <a:off x="8052419" y="2190062"/>
              <a:ext cx="316835" cy="2880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latin typeface="ITC Avant Garde Pro Md" pitchFamily="50" charset="0"/>
                </a:rPr>
                <a:t>12</a:t>
              </a:r>
            </a:p>
          </p:txBody>
        </p:sp>
      </p:grpSp>
      <p:grpSp>
        <p:nvGrpSpPr>
          <p:cNvPr id="3" name="Groupe 2"/>
          <p:cNvGrpSpPr/>
          <p:nvPr/>
        </p:nvGrpSpPr>
        <p:grpSpPr>
          <a:xfrm>
            <a:off x="6638976" y="1543758"/>
            <a:ext cx="1635003" cy="1608178"/>
            <a:chOff x="6551881" y="1799842"/>
            <a:chExt cx="1635003" cy="1608178"/>
          </a:xfrm>
        </p:grpSpPr>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18549" y="2508020"/>
              <a:ext cx="1268335"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918549" y="1799842"/>
              <a:ext cx="1267200"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5712" rIns="72000" bIns="45712" rtlCol="0" anchor="ctr"/>
            <a:lstStyle/>
            <a:p>
              <a:pPr algn="ctr"/>
              <a:r>
                <a:rPr lang="fr-FR" sz="1100" dirty="0">
                  <a:latin typeface="ITC Avant Garde Pro Md" pitchFamily="50" charset="0"/>
                </a:rPr>
                <a:t>Positionnement</a:t>
              </a:r>
            </a:p>
            <a:p>
              <a:pPr algn="ctr"/>
              <a:r>
                <a:rPr lang="fr-FR" sz="1100" dirty="0">
                  <a:latin typeface="ITC Avant Garde Pro Md" pitchFamily="50" charset="0"/>
                </a:rPr>
                <a:t>terramonté®</a:t>
              </a:r>
            </a:p>
          </p:txBody>
        </p:sp>
        <p:sp>
          <p:nvSpPr>
            <p:cNvPr id="33" name="Ellipse 32"/>
            <p:cNvSpPr>
              <a:spLocks noChangeAspect="1"/>
            </p:cNvSpPr>
            <p:nvPr/>
          </p:nvSpPr>
          <p:spPr>
            <a:xfrm>
              <a:off x="6551881" y="2190062"/>
              <a:ext cx="316835" cy="2880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latin typeface="ITC Avant Garde Pro Md" pitchFamily="50" charset="0"/>
                </a:rPr>
                <a:t>11</a:t>
              </a:r>
            </a:p>
          </p:txBody>
        </p:sp>
        <p:cxnSp>
          <p:nvCxnSpPr>
            <p:cNvPr id="35" name="Connecteur en angle 34"/>
            <p:cNvCxnSpPr>
              <a:stCxn id="18" idx="1"/>
              <a:endCxn id="1026" idx="1"/>
            </p:cNvCxnSpPr>
            <p:nvPr/>
          </p:nvCxnSpPr>
          <p:spPr>
            <a:xfrm rot="10800000" flipV="1">
              <a:off x="6918549" y="1979862"/>
              <a:ext cx="12700" cy="978158"/>
            </a:xfrm>
            <a:prstGeom prst="bentConnector3">
              <a:avLst>
                <a:gd name="adj1" fmla="val 1800000"/>
              </a:avLst>
            </a:prstGeom>
            <a:ln>
              <a:solidFill>
                <a:schemeClr val="accent5"/>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 name="Espace réservé du numéro de diapositive 3"/>
          <p:cNvSpPr>
            <a:spLocks noGrp="1"/>
          </p:cNvSpPr>
          <p:nvPr>
            <p:ph type="sldNum" sz="quarter" idx="12"/>
          </p:nvPr>
        </p:nvSpPr>
        <p:spPr/>
        <p:txBody>
          <a:bodyPr/>
          <a:lstStyle/>
          <a:p>
            <a:fld id="{CF4668DC-857F-487D-BFFA-8C0CA5037977}" type="slidenum">
              <a:rPr lang="fr-BE" smtClean="0"/>
              <a:t>3</a:t>
            </a:fld>
            <a:endParaRPr lang="fr-BE"/>
          </a:p>
        </p:txBody>
      </p:sp>
      <p:sp>
        <p:nvSpPr>
          <p:cNvPr id="5" name="Espace réservé de la date 4"/>
          <p:cNvSpPr>
            <a:spLocks noGrp="1"/>
          </p:cNvSpPr>
          <p:nvPr>
            <p:ph type="dt" sz="half" idx="10"/>
          </p:nvPr>
        </p:nvSpPr>
        <p:spPr/>
        <p:txBody>
          <a:bodyPr lIns="118800"/>
          <a:lstStyle/>
          <a:p>
            <a:fld id="{529936E2-7272-4738-A07C-D8C98C27A57D}" type="datetime1">
              <a:rPr lang="fr-FR" smtClean="0"/>
              <a:t>19/04/2017</a:t>
            </a:fld>
            <a:endParaRPr lang="fr-BE" dirty="0"/>
          </a:p>
        </p:txBody>
      </p:sp>
    </p:spTree>
    <p:extLst>
      <p:ext uri="{BB962C8B-B14F-4D97-AF65-F5344CB8AC3E}">
        <p14:creationId xmlns:p14="http://schemas.microsoft.com/office/powerpoint/2010/main" val="17968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cycle accumulation restitution</a:t>
            </a:r>
          </a:p>
        </p:txBody>
      </p:sp>
      <p:sp>
        <p:nvSpPr>
          <p:cNvPr id="19" name="Espace réservé de la date 18"/>
          <p:cNvSpPr>
            <a:spLocks noGrp="1"/>
          </p:cNvSpPr>
          <p:nvPr>
            <p:ph type="dt" sz="half" idx="10"/>
          </p:nvPr>
        </p:nvSpPr>
        <p:spPr/>
        <p:txBody>
          <a:bodyPr/>
          <a:lstStyle/>
          <a:p>
            <a:fld id="{9F0114F4-8CCD-4440-AF78-4A375CE68B26}" type="datetime1">
              <a:rPr lang="fr-FR" smtClean="0"/>
              <a:t>19/04/2017</a:t>
            </a:fld>
            <a:endParaRPr lang="fr-BE"/>
          </a:p>
        </p:txBody>
      </p:sp>
      <p:sp>
        <p:nvSpPr>
          <p:cNvPr id="18" name="Espace réservé du numéro de diapositive 17"/>
          <p:cNvSpPr>
            <a:spLocks noGrp="1"/>
          </p:cNvSpPr>
          <p:nvPr>
            <p:ph type="sldNum" sz="quarter" idx="12"/>
          </p:nvPr>
        </p:nvSpPr>
        <p:spPr/>
        <p:txBody>
          <a:bodyPr/>
          <a:lstStyle/>
          <a:p>
            <a:fld id="{CF4668DC-857F-487D-BFFA-8C0CA5037977}" type="slidenum">
              <a:rPr lang="fr-BE" smtClean="0"/>
              <a:t>4</a:t>
            </a:fld>
            <a:endParaRPr lang="fr-BE"/>
          </a:p>
        </p:txBody>
      </p:sp>
      <p:sp>
        <p:nvSpPr>
          <p:cNvPr id="3" name="Espace réservé du contenu 2"/>
          <p:cNvSpPr txBox="1">
            <a:spLocks/>
          </p:cNvSpPr>
          <p:nvPr/>
        </p:nvSpPr>
        <p:spPr>
          <a:xfrm>
            <a:off x="703948" y="1458898"/>
            <a:ext cx="5095931" cy="5573491"/>
          </a:xfrm>
          <a:prstGeom prst="rect">
            <a:avLst/>
          </a:prstGeom>
        </p:spPr>
        <p:txBody>
          <a:bodyPr>
            <a:no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t>Schématiquement, un poêle à accumulation est constitué de 2 parties :</a:t>
            </a:r>
          </a:p>
          <a:p>
            <a:pPr marL="342839" indent="-342839" algn="just">
              <a:buFont typeface="Arial" panose="020B0604020202020204" pitchFamily="34" charset="0"/>
              <a:buChar char="•"/>
            </a:pPr>
            <a:r>
              <a:rPr lang="fr-FR" sz="1600" dirty="0"/>
              <a:t>une </a:t>
            </a:r>
            <a:r>
              <a:rPr lang="fr-FR" sz="1600" dirty="0">
                <a:latin typeface="ITC Avant Garde Pro Md" pitchFamily="50" charset="0"/>
              </a:rPr>
              <a:t>chambre de combustion </a:t>
            </a:r>
            <a:r>
              <a:rPr lang="fr-FR" sz="1600" dirty="0"/>
              <a:t>qui produit les calories</a:t>
            </a:r>
          </a:p>
          <a:p>
            <a:pPr marL="342839" indent="-342839" algn="just">
              <a:buFont typeface="Arial" panose="020B0604020202020204" pitchFamily="34" charset="0"/>
              <a:buChar char="•"/>
            </a:pPr>
            <a:r>
              <a:rPr lang="fr-FR" sz="1600" dirty="0"/>
              <a:t>une </a:t>
            </a:r>
            <a:r>
              <a:rPr lang="fr-FR" sz="1600" dirty="0">
                <a:latin typeface="ITC Avant Garde Pro Md" pitchFamily="50" charset="0"/>
              </a:rPr>
              <a:t>enveloppe</a:t>
            </a:r>
            <a:r>
              <a:rPr lang="fr-FR" sz="1600" dirty="0"/>
              <a:t> qui absorbe tout ou partie des calories produites</a:t>
            </a:r>
          </a:p>
          <a:p>
            <a:pPr marL="342839" indent="-342839" algn="just">
              <a:buFont typeface="Arial" panose="020B0604020202020204" pitchFamily="34" charset="0"/>
              <a:buChar char="•"/>
            </a:pPr>
            <a:endParaRPr lang="fr-FR" sz="1600" dirty="0"/>
          </a:p>
          <a:p>
            <a:pPr algn="just"/>
            <a:r>
              <a:rPr lang="fr-FR" sz="1600" dirty="0"/>
              <a:t>L’enveloppe est constituée d’un </a:t>
            </a:r>
            <a:r>
              <a:rPr lang="fr-FR" sz="1600" dirty="0">
                <a:latin typeface="ITC Avant Garde Pro Md" pitchFamily="50" charset="0"/>
              </a:rPr>
              <a:t>matériau dense</a:t>
            </a:r>
            <a:r>
              <a:rPr lang="fr-FR" sz="1600" dirty="0"/>
              <a:t>, choisi pour sa capacité à accumuler la chaleur. La pierre, le béton ou la terre crue compressée sont quelques exemples.</a:t>
            </a:r>
          </a:p>
          <a:p>
            <a:pPr algn="just"/>
            <a:endParaRPr lang="fr-FR" sz="1600" dirty="0"/>
          </a:p>
          <a:p>
            <a:pPr algn="just"/>
            <a:r>
              <a:rPr lang="fr-FR" sz="1600" dirty="0"/>
              <a:t>Une fois la flambée terminée, les calories stockées dans l’enveloppe </a:t>
            </a:r>
            <a:r>
              <a:rPr lang="fr-FR" sz="1600" dirty="0">
                <a:latin typeface="ITC Avant Garde Pro Md" pitchFamily="50" charset="0"/>
              </a:rPr>
              <a:t>se</a:t>
            </a:r>
            <a:r>
              <a:rPr lang="fr-FR" sz="1600" dirty="0"/>
              <a:t> </a:t>
            </a:r>
            <a:r>
              <a:rPr lang="fr-FR" sz="1600" dirty="0">
                <a:latin typeface="ITC Avant Garde Pro Md" pitchFamily="50" charset="0"/>
              </a:rPr>
              <a:t>diffusent progressivement </a:t>
            </a:r>
            <a:r>
              <a:rPr lang="fr-FR" sz="1600" dirty="0"/>
              <a:t>dans l’habitation, pendant 12 à 48 heures, suivant les installations. </a:t>
            </a:r>
          </a:p>
          <a:p>
            <a:pPr algn="just"/>
            <a:r>
              <a:rPr lang="fr-FR" sz="1600" dirty="0"/>
              <a:t> </a:t>
            </a:r>
          </a:p>
          <a:p>
            <a:pPr algn="just"/>
            <a:endParaRPr lang="fr-FR" sz="1600" dirty="0"/>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521"/>
          <a:stretch/>
        </p:blipFill>
        <p:spPr bwMode="auto">
          <a:xfrm>
            <a:off x="7567200" y="1543759"/>
            <a:ext cx="2088232" cy="349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a:stCxn id="7" idx="3"/>
          </p:cNvCxnSpPr>
          <p:nvPr/>
        </p:nvCxnSpPr>
        <p:spPr>
          <a:xfrm>
            <a:off x="7053812" y="2577354"/>
            <a:ext cx="875675" cy="27483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a:stCxn id="8" idx="3"/>
          </p:cNvCxnSpPr>
          <p:nvPr/>
        </p:nvCxnSpPr>
        <p:spPr>
          <a:xfrm flipV="1">
            <a:off x="7511256" y="3577781"/>
            <a:ext cx="778271" cy="43149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096037" y="2446557"/>
            <a:ext cx="957775" cy="261594"/>
          </a:xfrm>
          <a:prstGeom prst="rect">
            <a:avLst/>
          </a:prstGeom>
          <a:noFill/>
        </p:spPr>
        <p:txBody>
          <a:bodyPr wrap="square" lIns="91424" tIns="45712" rIns="91424" bIns="45712" rtlCol="0">
            <a:spAutoFit/>
          </a:bodyPr>
          <a:lstStyle/>
          <a:p>
            <a:r>
              <a:rPr lang="fr-FR" sz="1100" dirty="0"/>
              <a:t>Enveloppe</a:t>
            </a:r>
          </a:p>
        </p:txBody>
      </p:sp>
      <p:sp>
        <p:nvSpPr>
          <p:cNvPr id="8" name="ZoneTexte 7"/>
          <p:cNvSpPr txBox="1"/>
          <p:nvPr/>
        </p:nvSpPr>
        <p:spPr>
          <a:xfrm>
            <a:off x="6088834" y="3878474"/>
            <a:ext cx="1422422" cy="261594"/>
          </a:xfrm>
          <a:prstGeom prst="rect">
            <a:avLst/>
          </a:prstGeom>
          <a:noFill/>
        </p:spPr>
        <p:txBody>
          <a:bodyPr wrap="square" lIns="91424" tIns="45712" rIns="91424" bIns="45712" rtlCol="0">
            <a:spAutoFit/>
          </a:bodyPr>
          <a:lstStyle/>
          <a:p>
            <a:r>
              <a:rPr lang="fr-FR" sz="1100" dirty="0"/>
              <a:t>Corps de chauffe</a:t>
            </a:r>
          </a:p>
        </p:txBody>
      </p:sp>
      <p:pic>
        <p:nvPicPr>
          <p:cNvPr id="9" name="Picture 2" descr="C:\Users\Benoît DEROT\Desktop\En Images\Accumulation\Fonctionne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077" r="50000"/>
          <a:stretch/>
        </p:blipFill>
        <p:spPr bwMode="auto">
          <a:xfrm>
            <a:off x="6194415" y="5213530"/>
            <a:ext cx="3276000" cy="173615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7632559" y="5359437"/>
            <a:ext cx="1846812" cy="338538"/>
          </a:xfrm>
          <a:prstGeom prst="rect">
            <a:avLst/>
          </a:prstGeom>
          <a:noFill/>
        </p:spPr>
        <p:txBody>
          <a:bodyPr wrap="square" lIns="91424" tIns="45712" rIns="91424" bIns="45712" rtlCol="0">
            <a:spAutoFit/>
          </a:bodyPr>
          <a:lstStyle/>
          <a:p>
            <a:r>
              <a:rPr lang="fr-FR" sz="800" spc="100" dirty="0">
                <a:solidFill>
                  <a:srgbClr val="F20000"/>
                </a:solidFill>
                <a:latin typeface="ITC Avant Garde Pro Md" pitchFamily="50" charset="0"/>
              </a:rPr>
              <a:t>Quantité de calories stockées dans l’enveloppe</a:t>
            </a:r>
          </a:p>
        </p:txBody>
      </p:sp>
    </p:spTree>
    <p:extLst>
      <p:ext uri="{BB962C8B-B14F-4D97-AF65-F5344CB8AC3E}">
        <p14:creationId xmlns:p14="http://schemas.microsoft.com/office/powerpoint/2010/main" val="5508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dirty="0"/>
              <a:t>Avantages du poêle à accumulation </a:t>
            </a:r>
          </a:p>
        </p:txBody>
      </p:sp>
      <p:sp>
        <p:nvSpPr>
          <p:cNvPr id="3" name="Espace réservé du contenu 4"/>
          <p:cNvSpPr txBox="1">
            <a:spLocks/>
          </p:cNvSpPr>
          <p:nvPr/>
        </p:nvSpPr>
        <p:spPr>
          <a:xfrm>
            <a:off x="1342443" y="1434901"/>
            <a:ext cx="4392512" cy="4953451"/>
          </a:xfrm>
          <a:prstGeom prst="rect">
            <a:avLst/>
          </a:prstGeom>
        </p:spPr>
        <p:txBody>
          <a:bodyPr lIns="0">
            <a:no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2000" dirty="0">
                <a:solidFill>
                  <a:schemeClr val="bg2"/>
                </a:solidFill>
                <a:latin typeface="ITC Avant Garde Pro Md" pitchFamily="50" charset="0"/>
              </a:rPr>
              <a:t>Température régulière</a:t>
            </a:r>
          </a:p>
          <a:p>
            <a:pPr algn="just"/>
            <a:r>
              <a:rPr lang="fr-FR" sz="1600" dirty="0"/>
              <a:t>Quelque soit la température de l’enveloppe, le poêle à accumulation émet peu ou prou la même quantité de calories. Ce n’est pas le cas du poêle classique qui crée une alternance </a:t>
            </a:r>
            <a:r>
              <a:rPr lang="fr-FR" sz="1800" dirty="0"/>
              <a:t>de</a:t>
            </a:r>
            <a:r>
              <a:rPr lang="fr-FR" sz="1600" dirty="0"/>
              <a:t> surchauffes pendant la flambée et de refroidissements quand il s’éteint</a:t>
            </a:r>
          </a:p>
          <a:p>
            <a:pPr algn="just"/>
            <a:endParaRPr lang="fr-FR" sz="1800" dirty="0"/>
          </a:p>
          <a:p>
            <a:pPr algn="just"/>
            <a:r>
              <a:rPr lang="fr-FR" sz="2000" dirty="0">
                <a:solidFill>
                  <a:schemeClr val="bg2"/>
                </a:solidFill>
                <a:latin typeface="ITC Avant Garde Pro Md" pitchFamily="50" charset="0"/>
              </a:rPr>
              <a:t>Moins de chargements de bois</a:t>
            </a:r>
          </a:p>
          <a:p>
            <a:pPr algn="just"/>
            <a:r>
              <a:rPr lang="fr-FR" sz="1600" dirty="0"/>
              <a:t>Une à deux flambées maximum par 24h pour maintenir la température de confort, contre un chargement toutes les 1 à 2 heures pour le poêle classique</a:t>
            </a:r>
          </a:p>
          <a:p>
            <a:pPr algn="just"/>
            <a:endParaRPr lang="fr-FR" sz="1600" dirty="0"/>
          </a:p>
          <a:p>
            <a:pPr algn="just"/>
            <a:r>
              <a:rPr lang="fr-FR" sz="2000" dirty="0">
                <a:solidFill>
                  <a:schemeClr val="bg2"/>
                </a:solidFill>
                <a:latin typeface="ITC Avant Garde Pro Md" pitchFamily="50" charset="0"/>
              </a:rPr>
              <a:t>Économies de bois</a:t>
            </a:r>
          </a:p>
          <a:p>
            <a:pPr algn="just"/>
            <a:r>
              <a:rPr lang="fr-FR" sz="1600" dirty="0"/>
              <a:t>Consommation divisée par un facteur de 2 à 5 par rapport au poêle classique</a:t>
            </a:r>
          </a:p>
          <a:p>
            <a:pPr algn="just"/>
            <a:endParaRPr lang="fr-FR" sz="2000" dirty="0"/>
          </a:p>
        </p:txBody>
      </p:sp>
      <p:sp>
        <p:nvSpPr>
          <p:cNvPr id="4" name="Espace réservé du contenu 52"/>
          <p:cNvSpPr txBox="1">
            <a:spLocks/>
          </p:cNvSpPr>
          <p:nvPr/>
        </p:nvSpPr>
        <p:spPr>
          <a:xfrm>
            <a:off x="6221183" y="1590888"/>
            <a:ext cx="4038600" cy="4953451"/>
          </a:xfrm>
          <a:prstGeom prst="rect">
            <a:avLst/>
          </a:prstGeom>
        </p:spPr>
        <p:txBody>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r>
              <a:rPr lang="fr-FR"/>
              <a:t>,</a:t>
            </a:r>
            <a:endParaRPr lang="fr-FR" dirty="0"/>
          </a:p>
        </p:txBody>
      </p:sp>
      <p:grpSp>
        <p:nvGrpSpPr>
          <p:cNvPr id="14" name="Groupe 13"/>
          <p:cNvGrpSpPr/>
          <p:nvPr/>
        </p:nvGrpSpPr>
        <p:grpSpPr>
          <a:xfrm>
            <a:off x="6078339" y="1486928"/>
            <a:ext cx="3996000" cy="2520262"/>
            <a:chOff x="6124994" y="1328302"/>
            <a:chExt cx="3996000" cy="2520262"/>
          </a:xfrm>
        </p:grpSpPr>
        <p:sp>
          <p:nvSpPr>
            <p:cNvPr id="6" name="ZoneTexte 5"/>
            <p:cNvSpPr txBox="1"/>
            <p:nvPr/>
          </p:nvSpPr>
          <p:spPr>
            <a:xfrm>
              <a:off x="6183236" y="3571581"/>
              <a:ext cx="3879517" cy="276983"/>
            </a:xfrm>
            <a:prstGeom prst="rect">
              <a:avLst/>
            </a:prstGeom>
            <a:noFill/>
          </p:spPr>
          <p:txBody>
            <a:bodyPr wrap="square" lIns="0" tIns="45712" rIns="0" bIns="45712" rtlCol="0">
              <a:spAutoFit/>
            </a:bodyPr>
            <a:lstStyle/>
            <a:p>
              <a:pPr algn="ctr"/>
              <a:r>
                <a:rPr lang="fr-FR" sz="600" spc="-15" dirty="0">
                  <a:latin typeface="ITC Avant Garde Pro Bk" pitchFamily="50" charset="0"/>
                  <a:cs typeface="Century Gothic"/>
                </a:rPr>
                <a:t>L</a:t>
              </a:r>
              <a:r>
                <a:rPr lang="fr-FR" sz="600" dirty="0">
                  <a:latin typeface="ITC Avant Garde Pro Bk" pitchFamily="50" charset="0"/>
                  <a:cs typeface="Century Gothic"/>
                </a:rPr>
                <a:t>a tempé</a:t>
              </a:r>
              <a:r>
                <a:rPr lang="fr-FR" sz="600" spc="-15" dirty="0">
                  <a:latin typeface="ITC Avant Garde Pro Bk" pitchFamily="50" charset="0"/>
                  <a:cs typeface="Century Gothic"/>
                </a:rPr>
                <a:t>r</a:t>
              </a:r>
              <a:r>
                <a:rPr lang="fr-FR" sz="600" dirty="0">
                  <a:latin typeface="ITC Avant Garde Pro Bk" pitchFamily="50" charset="0"/>
                  <a:cs typeface="Century Gothic"/>
                </a:rPr>
                <a:t>atu</a:t>
              </a:r>
              <a:r>
                <a:rPr lang="fr-FR" sz="600" spc="-5" dirty="0">
                  <a:latin typeface="ITC Avant Garde Pro Bk" pitchFamily="50" charset="0"/>
                  <a:cs typeface="Century Gothic"/>
                </a:rPr>
                <a:t>r</a:t>
              </a:r>
              <a:r>
                <a:rPr lang="fr-FR" sz="600" dirty="0">
                  <a:latin typeface="ITC Avant Garde Pro Bk" pitchFamily="50" charset="0"/>
                  <a:cs typeface="Century Gothic"/>
                </a:rPr>
                <a:t>e ambiante varie faiblement en dépit des </a:t>
              </a:r>
              <a:r>
                <a:rPr lang="fr-FR" sz="600" spc="-20" dirty="0">
                  <a:latin typeface="ITC Avant Garde Pro Bk" pitchFamily="50" charset="0"/>
                  <a:cs typeface="Century Gothic"/>
                </a:rPr>
                <a:t>fluctuations </a:t>
              </a:r>
              <a:r>
                <a:rPr lang="fr-FR" sz="600" dirty="0">
                  <a:latin typeface="ITC Avant Garde Pro Bk" pitchFamily="50" charset="0"/>
                  <a:cs typeface="Century Gothic"/>
                </a:rPr>
                <a:t>de tempé</a:t>
              </a:r>
              <a:r>
                <a:rPr lang="fr-FR" sz="600" spc="-15" dirty="0">
                  <a:latin typeface="ITC Avant Garde Pro Bk" pitchFamily="50" charset="0"/>
                  <a:cs typeface="Century Gothic"/>
                </a:rPr>
                <a:t>r</a:t>
              </a:r>
              <a:r>
                <a:rPr lang="fr-FR" sz="600" dirty="0">
                  <a:latin typeface="ITC Avant Garde Pro Bk" pitchFamily="50" charset="0"/>
                  <a:cs typeface="Century Gothic"/>
                </a:rPr>
                <a:t>atu</a:t>
              </a:r>
              <a:r>
                <a:rPr lang="fr-FR" sz="600" spc="-5" dirty="0">
                  <a:latin typeface="ITC Avant Garde Pro Bk" pitchFamily="50" charset="0"/>
                  <a:cs typeface="Century Gothic"/>
                </a:rPr>
                <a:t>r</a:t>
              </a:r>
              <a:r>
                <a:rPr lang="fr-FR" sz="600" dirty="0">
                  <a:latin typeface="ITC Avant Garde Pro Bk" pitchFamily="50" charset="0"/>
                  <a:cs typeface="Century Gothic"/>
                </a:rPr>
                <a:t>e à la surface de l’e</a:t>
              </a:r>
              <a:r>
                <a:rPr lang="fr-FR" sz="600" spc="-15" dirty="0">
                  <a:latin typeface="ITC Avant Garde Pro Bk" pitchFamily="50" charset="0"/>
                  <a:cs typeface="Century Gothic"/>
                </a:rPr>
                <a:t>nv</a:t>
              </a:r>
              <a:r>
                <a:rPr lang="fr-FR" sz="600" dirty="0">
                  <a:latin typeface="ITC Avant Garde Pro Bk" pitchFamily="50" charset="0"/>
                  <a:cs typeface="Century Gothic"/>
                </a:rPr>
                <a:t>eloppe et à l’extérieur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994" y="1328302"/>
              <a:ext cx="3996000" cy="226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e 10"/>
          <p:cNvGrpSpPr/>
          <p:nvPr/>
        </p:nvGrpSpPr>
        <p:grpSpPr>
          <a:xfrm>
            <a:off x="6152099" y="4188650"/>
            <a:ext cx="3879518" cy="2075288"/>
            <a:chOff x="6282733" y="4141996"/>
            <a:chExt cx="3879518" cy="2075288"/>
          </a:xfrm>
        </p:grpSpPr>
        <p:pic>
          <p:nvPicPr>
            <p:cNvPr id="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16"/>
            <a:stretch/>
          </p:blipFill>
          <p:spPr bwMode="auto">
            <a:xfrm>
              <a:off x="6282734" y="4141996"/>
              <a:ext cx="3879517" cy="177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6282733" y="5940301"/>
              <a:ext cx="3879517" cy="276983"/>
            </a:xfrm>
            <a:prstGeom prst="rect">
              <a:avLst/>
            </a:prstGeom>
            <a:noFill/>
          </p:spPr>
          <p:txBody>
            <a:bodyPr wrap="square" lIns="0" tIns="45712" rIns="0" bIns="45712" rtlCol="0">
              <a:spAutoFit/>
            </a:bodyPr>
            <a:lstStyle/>
            <a:p>
              <a:pPr algn="ctr"/>
              <a:r>
                <a:rPr lang="fr-FR" sz="600" spc="-15" dirty="0">
                  <a:latin typeface="ITC Avant Garde Pro Bk" pitchFamily="50" charset="0"/>
                  <a:cs typeface="Century Gothic"/>
                </a:rPr>
                <a:t>Correctement dimensionné, le poêle à accumulation (en haut) ne demande que très peu d’attention pour le confort thermique </a:t>
              </a:r>
              <a:endParaRPr lang="fr-FR" sz="600" dirty="0">
                <a:latin typeface="ITC Avant Garde Pro Bk" pitchFamily="50" charset="0"/>
                <a:cs typeface="Century Gothic"/>
              </a:endParaRPr>
            </a:p>
          </p:txBody>
        </p:sp>
      </p:grpSp>
      <p:sp>
        <p:nvSpPr>
          <p:cNvPr id="9" name="Espace réservé du numéro de diapositive 8"/>
          <p:cNvSpPr>
            <a:spLocks noGrp="1"/>
          </p:cNvSpPr>
          <p:nvPr>
            <p:ph type="sldNum" sz="quarter" idx="12"/>
          </p:nvPr>
        </p:nvSpPr>
        <p:spPr/>
        <p:txBody>
          <a:bodyPr/>
          <a:lstStyle/>
          <a:p>
            <a:fld id="{CF4668DC-857F-487D-BFFA-8C0CA5037977}" type="slidenum">
              <a:rPr lang="fr-BE" smtClean="0"/>
              <a:t>5</a:t>
            </a:fld>
            <a:endParaRPr lang="fr-BE"/>
          </a:p>
        </p:txBody>
      </p:sp>
      <p:sp>
        <p:nvSpPr>
          <p:cNvPr id="10" name="Espace réservé de la date 9"/>
          <p:cNvSpPr>
            <a:spLocks noGrp="1"/>
          </p:cNvSpPr>
          <p:nvPr>
            <p:ph type="dt" sz="half" idx="10"/>
          </p:nvPr>
        </p:nvSpPr>
        <p:spPr/>
        <p:txBody>
          <a:bodyPr/>
          <a:lstStyle/>
          <a:p>
            <a:fld id="{9D9144A1-15C1-4C68-A437-11394FB70D8B}" type="datetime1">
              <a:rPr lang="fr-FR" smtClean="0"/>
              <a:t>19/04/2017</a:t>
            </a:fld>
            <a:endParaRPr lang="fr-BE"/>
          </a:p>
        </p:txBody>
      </p:sp>
    </p:spTree>
    <p:extLst>
      <p:ext uri="{BB962C8B-B14F-4D97-AF65-F5344CB8AC3E}">
        <p14:creationId xmlns:p14="http://schemas.microsoft.com/office/powerpoint/2010/main" val="116651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Diffuser la chaleur</a:t>
            </a:r>
          </a:p>
        </p:txBody>
      </p:sp>
      <p:sp>
        <p:nvSpPr>
          <p:cNvPr id="12" name="Espace réservé de la date 11"/>
          <p:cNvSpPr>
            <a:spLocks noGrp="1"/>
          </p:cNvSpPr>
          <p:nvPr>
            <p:ph type="dt" sz="half" idx="10"/>
          </p:nvPr>
        </p:nvSpPr>
        <p:spPr/>
        <p:txBody>
          <a:bodyPr/>
          <a:lstStyle/>
          <a:p>
            <a:fld id="{C1CA2533-3255-4237-9017-A423615B0AC9}" type="datetime1">
              <a:rPr lang="fr-FR" smtClean="0"/>
              <a:t>19/04/2017</a:t>
            </a:fld>
            <a:endParaRPr lang="fr-BE"/>
          </a:p>
        </p:txBody>
      </p:sp>
      <p:sp>
        <p:nvSpPr>
          <p:cNvPr id="11" name="Espace réservé du numéro de diapositive 10"/>
          <p:cNvSpPr>
            <a:spLocks noGrp="1"/>
          </p:cNvSpPr>
          <p:nvPr>
            <p:ph type="sldNum" sz="quarter" idx="12"/>
          </p:nvPr>
        </p:nvSpPr>
        <p:spPr/>
        <p:txBody>
          <a:bodyPr/>
          <a:lstStyle/>
          <a:p>
            <a:fld id="{CF4668DC-857F-487D-BFFA-8C0CA5037977}" type="slidenum">
              <a:rPr lang="fr-BE" smtClean="0"/>
              <a:t>6</a:t>
            </a:fld>
            <a:endParaRPr lang="fr-BE"/>
          </a:p>
        </p:txBody>
      </p:sp>
      <p:sp>
        <p:nvSpPr>
          <p:cNvPr id="3" name="Espace réservé du contenu 4"/>
          <p:cNvSpPr txBox="1">
            <a:spLocks/>
          </p:cNvSpPr>
          <p:nvPr/>
        </p:nvSpPr>
        <p:spPr>
          <a:xfrm>
            <a:off x="783219" y="2081619"/>
            <a:ext cx="4995751" cy="5141443"/>
          </a:xfrm>
          <a:prstGeom prst="rect">
            <a:avLst/>
          </a:prstGeom>
        </p:spPr>
        <p:txBody>
          <a:bodyPr lIns="0" rIns="0">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t>Le </a:t>
            </a:r>
            <a:r>
              <a:rPr lang="fr-FR" sz="1600" dirty="0">
                <a:latin typeface="ITC Avant Garde Pro Md" pitchFamily="50" charset="0"/>
              </a:rPr>
              <a:t>poêle classique fonctionne comme un convecteur</a:t>
            </a:r>
            <a:r>
              <a:rPr lang="fr-FR" sz="1600" dirty="0"/>
              <a:t>. Il</a:t>
            </a:r>
            <a:r>
              <a:rPr lang="fr-FR" sz="1600" dirty="0">
                <a:latin typeface="ITC Avant Garde Pro Md" pitchFamily="50" charset="0"/>
              </a:rPr>
              <a:t> </a:t>
            </a:r>
            <a:r>
              <a:rPr lang="fr-FR" sz="1600" dirty="0"/>
              <a:t>chauffe l’air qui entre à son contact. L’air chaud monte vers le plafond où il refroidit progressivement en s’éloignant du poêle. Il redescend ensuite vers le sol pour être à nouveau aspiré vers le poêle. </a:t>
            </a:r>
          </a:p>
          <a:p>
            <a:pPr algn="just"/>
            <a:endParaRPr lang="fr-FR" sz="1600" dirty="0"/>
          </a:p>
          <a:p>
            <a:pPr algn="just"/>
            <a:endParaRPr lang="fr-FR" sz="1100" dirty="0"/>
          </a:p>
          <a:p>
            <a:pPr algn="just"/>
            <a:endParaRPr lang="fr-FR" sz="1000" dirty="0"/>
          </a:p>
          <a:p>
            <a:pPr algn="just"/>
            <a:endParaRPr lang="fr-FR" sz="1800" dirty="0"/>
          </a:p>
          <a:p>
            <a:pPr algn="just"/>
            <a:r>
              <a:rPr lang="fr-FR" sz="1600" dirty="0"/>
              <a:t>Le </a:t>
            </a:r>
            <a:r>
              <a:rPr lang="fr-FR" sz="1600" dirty="0">
                <a:latin typeface="ITC Avant Garde Pro Md" pitchFamily="50" charset="0"/>
              </a:rPr>
              <a:t>poêle à accumulation émet un rayon infrarouge </a:t>
            </a:r>
            <a:r>
              <a:rPr lang="fr-FR" sz="1600" dirty="0">
                <a:latin typeface="+mn-lt"/>
              </a:rPr>
              <a:t>similaire à celui du soleil.</a:t>
            </a:r>
            <a:r>
              <a:rPr lang="fr-FR" sz="1600" dirty="0"/>
              <a:t> Les calories sont directement transmises aux masses solides rencontrées : parois, mobilier, corps humain, etc.</a:t>
            </a:r>
          </a:p>
          <a:p>
            <a:pPr algn="just"/>
            <a:r>
              <a:rPr lang="fr-FR" sz="1600" dirty="0"/>
              <a:t>Ces dernières réémettent une partie des calories reçues, diffusant ainsi la chaleur de proche en proche dans l’habitation.</a:t>
            </a:r>
          </a:p>
          <a:p>
            <a:pPr algn="just"/>
            <a:endParaRPr lang="fr-FR" sz="1600" dirty="0"/>
          </a:p>
          <a:p>
            <a:pPr algn="just"/>
            <a:endParaRPr lang="fr-FR" sz="1600" dirty="0"/>
          </a:p>
        </p:txBody>
      </p:sp>
      <p:grpSp>
        <p:nvGrpSpPr>
          <p:cNvPr id="5" name="Groupe 4"/>
          <p:cNvGrpSpPr/>
          <p:nvPr/>
        </p:nvGrpSpPr>
        <p:grpSpPr>
          <a:xfrm>
            <a:off x="6251044" y="2141705"/>
            <a:ext cx="3227698" cy="2044544"/>
            <a:chOff x="5708772" y="1988840"/>
            <a:chExt cx="2583815" cy="1636684"/>
          </a:xfrm>
        </p:grpSpPr>
        <p:pic>
          <p:nvPicPr>
            <p:cNvPr id="8" name="Picture 2" descr="C:\Users\Benoît DEROT\Desktop\TERRAKIT\5.3 Communication\Internet\Publications\En image - Rayonnement\Conv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773" y="1988840"/>
              <a:ext cx="2578671" cy="136815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708772" y="3348525"/>
              <a:ext cx="2583815" cy="276999"/>
            </a:xfrm>
            <a:prstGeom prst="rect">
              <a:avLst/>
            </a:prstGeom>
            <a:noFill/>
          </p:spPr>
          <p:txBody>
            <a:bodyPr wrap="square" lIns="0" rIns="0" rtlCol="0">
              <a:spAutoFit/>
            </a:bodyPr>
            <a:lstStyle/>
            <a:p>
              <a:pPr algn="ctr"/>
              <a:r>
                <a:rPr lang="fr-FR" sz="600" dirty="0"/>
                <a:t>Un appareil à convection installe une circulation d’air permanente pour propager les calories</a:t>
              </a:r>
            </a:p>
          </p:txBody>
        </p:sp>
      </p:grpSp>
      <p:pic>
        <p:nvPicPr>
          <p:cNvPr id="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9019" y="4659243"/>
            <a:ext cx="3272397" cy="18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264580" y="6447732"/>
            <a:ext cx="3221274" cy="592815"/>
          </a:xfrm>
          <a:prstGeom prst="rect">
            <a:avLst/>
          </a:prstGeom>
          <a:noFill/>
        </p:spPr>
        <p:txBody>
          <a:bodyPr wrap="square" rtlCol="0">
            <a:spAutoFit/>
          </a:bodyPr>
          <a:lstStyle/>
          <a:p>
            <a:pPr algn="ctr"/>
            <a:r>
              <a:rPr lang="fr-FR" sz="600" dirty="0"/>
              <a:t>Les cloisons pleines réémettent une partie de la chaleur reçue, dans les pièces mitoyennes. Bien positionné, un poêle à accumulation peut chauffer de proche en proche l’ensemble d’un logement</a:t>
            </a:r>
          </a:p>
        </p:txBody>
      </p:sp>
      <p:sp>
        <p:nvSpPr>
          <p:cNvPr id="10" name="ZoneTexte 9"/>
          <p:cNvSpPr txBox="1"/>
          <p:nvPr/>
        </p:nvSpPr>
        <p:spPr>
          <a:xfrm>
            <a:off x="789404" y="1458037"/>
            <a:ext cx="8682913" cy="584759"/>
          </a:xfrm>
          <a:prstGeom prst="rect">
            <a:avLst/>
          </a:prstGeom>
          <a:noFill/>
        </p:spPr>
        <p:txBody>
          <a:bodyPr wrap="square" lIns="0" tIns="45712" rIns="91424" bIns="45712" rtlCol="0">
            <a:spAutoFit/>
          </a:bodyPr>
          <a:lstStyle/>
          <a:p>
            <a:r>
              <a:rPr lang="fr-FR" sz="1600" dirty="0"/>
              <a:t>Poêle classique et poêle à accumulation transmettent la chaleur de manière très différentes</a:t>
            </a:r>
            <a:endParaRPr lang="fr-FR" sz="1600" dirty="0">
              <a:latin typeface="ITC Avant Garde Pro Md" pitchFamily="50" charset="0"/>
            </a:endParaRPr>
          </a:p>
        </p:txBody>
      </p:sp>
    </p:spTree>
    <p:extLst>
      <p:ext uri="{BB962C8B-B14F-4D97-AF65-F5344CB8AC3E}">
        <p14:creationId xmlns:p14="http://schemas.microsoft.com/office/powerpoint/2010/main" val="12701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Rayonnement versus convection</a:t>
            </a:r>
          </a:p>
        </p:txBody>
      </p:sp>
      <p:sp>
        <p:nvSpPr>
          <p:cNvPr id="3" name="Espace réservé du contenu 5"/>
          <p:cNvSpPr txBox="1">
            <a:spLocks/>
          </p:cNvSpPr>
          <p:nvPr/>
        </p:nvSpPr>
        <p:spPr>
          <a:xfrm>
            <a:off x="1258489" y="1458901"/>
            <a:ext cx="4700395" cy="5544616"/>
          </a:xfrm>
          <a:prstGeom prst="rect">
            <a:avLst/>
          </a:prstGeom>
        </p:spPr>
        <p:txBody>
          <a:bodyPr lIns="91424" tIns="45712" rIns="91424" bIns="45712">
            <a:normAutofit/>
          </a:bodyPr>
          <a:lstStyle>
            <a:lvl1pPr marL="0" indent="0" algn="l" defTabSz="832844" rtl="0" eaLnBrk="1" latinLnBrk="0" hangingPunct="1">
              <a:spcBef>
                <a:spcPct val="20000"/>
              </a:spcBef>
              <a:buFont typeface="Arial" panose="020B0604020202020204" pitchFamily="34" charset="0"/>
              <a:buNone/>
              <a:defRPr sz="2600" kern="1200">
                <a:solidFill>
                  <a:srgbClr val="221F20"/>
                </a:solidFill>
                <a:latin typeface="ITC Avant Garde Pro Bk" pitchFamily="50" charset="0"/>
                <a:ea typeface="+mn-ea"/>
                <a:cs typeface="+mn-cs"/>
              </a:defRPr>
            </a:lvl1pPr>
            <a:lvl2pPr marL="676686" indent="-260264" algn="l" defTabSz="832844"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2pPr>
            <a:lvl3pPr marL="1041057" indent="-208212" algn="l" defTabSz="832844" rtl="0" eaLnBrk="1" latinLnBrk="0" hangingPunct="1">
              <a:spcBef>
                <a:spcPct val="20000"/>
              </a:spcBef>
              <a:buFont typeface="Arial" panose="020B0604020202020204" pitchFamily="34" charset="0"/>
              <a:buChar char="•"/>
              <a:defRPr sz="1800" kern="1200">
                <a:solidFill>
                  <a:srgbClr val="221F20"/>
                </a:solidFill>
                <a:latin typeface="ITC Avant Garde Pro Bk" pitchFamily="50" charset="0"/>
                <a:ea typeface="+mn-ea"/>
                <a:cs typeface="+mn-cs"/>
              </a:defRPr>
            </a:lvl3pPr>
            <a:lvl4pPr marL="1457478" indent="-208212" algn="l" defTabSz="832844" rtl="0" eaLnBrk="1" latinLnBrk="0" hangingPunct="1">
              <a:spcBef>
                <a:spcPct val="20000"/>
              </a:spcBef>
              <a:buFont typeface="Arial" panose="020B0604020202020204" pitchFamily="34" charset="0"/>
              <a:buChar char="–"/>
              <a:defRPr sz="1200" kern="1200">
                <a:solidFill>
                  <a:srgbClr val="221F20"/>
                </a:solidFill>
                <a:latin typeface="ITC Avant Garde Pro Bk" pitchFamily="50" charset="0"/>
                <a:ea typeface="+mn-ea"/>
                <a:cs typeface="+mn-cs"/>
              </a:defRPr>
            </a:lvl4pPr>
            <a:lvl5pPr marL="1873900" indent="-208212" algn="l" defTabSz="832844" rtl="0" eaLnBrk="1" latinLnBrk="0" hangingPunct="1">
              <a:spcBef>
                <a:spcPct val="20000"/>
              </a:spcBef>
              <a:buFont typeface="Arial" panose="020B0604020202020204" pitchFamily="34" charset="0"/>
              <a:buChar char="»"/>
              <a:defRPr sz="1200" kern="1200">
                <a:solidFill>
                  <a:srgbClr val="221F20"/>
                </a:solidFill>
                <a:latin typeface="ITC Avant Garde Pro Bk" pitchFamily="50" charset="0"/>
                <a:ea typeface="+mn-ea"/>
                <a:cs typeface="+mn-cs"/>
              </a:defRPr>
            </a:lvl5pPr>
            <a:lvl6pPr marL="2290322"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06744"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123168"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539590"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fr-FR" sz="1600" dirty="0"/>
              <a:t>En transmettant les calories par rayonnement, le poêle à accumulation:</a:t>
            </a:r>
            <a:endParaRPr lang="fr-FR" sz="400" dirty="0"/>
          </a:p>
          <a:p>
            <a:pPr marL="457119" indent="-457119">
              <a:buFont typeface="Arial" panose="020B0604020202020204" pitchFamily="34" charset="0"/>
              <a:buChar char="•"/>
            </a:pPr>
            <a:r>
              <a:rPr lang="fr-FR" sz="1600" dirty="0">
                <a:solidFill>
                  <a:schemeClr val="bg2"/>
                </a:solidFill>
                <a:latin typeface="ITC Avant Garde Pro Md" pitchFamily="50" charset="0"/>
              </a:rPr>
              <a:t>répartit la chaleur de manière optimale</a:t>
            </a:r>
            <a:br>
              <a:rPr lang="fr-FR" sz="1600" dirty="0"/>
            </a:br>
            <a:r>
              <a:rPr lang="fr-FR" sz="1200" i="1" dirty="0"/>
              <a:t>Le </a:t>
            </a:r>
            <a:r>
              <a:rPr lang="fr-FR" sz="1200" i="1" dirty="0">
                <a:latin typeface="ITC Avant Garde Pro Md" pitchFamily="50" charset="0"/>
              </a:rPr>
              <a:t>poêle classique</a:t>
            </a:r>
            <a:r>
              <a:rPr lang="fr-FR" sz="1200" i="1" dirty="0"/>
              <a:t> concentre la chaleur en hauteur, provoquant la désagréable sensation d’avoir la tête chaude et les pieds froids</a:t>
            </a:r>
          </a:p>
          <a:p>
            <a:pPr marL="457119" indent="-457119">
              <a:buFont typeface="Arial" panose="020B0604020202020204" pitchFamily="34" charset="0"/>
              <a:buChar char="•"/>
            </a:pPr>
            <a:endParaRPr lang="fr-FR" sz="1200" i="1" dirty="0"/>
          </a:p>
          <a:p>
            <a:pPr marL="457119" indent="-457119">
              <a:buFont typeface="Arial" panose="020B0604020202020204" pitchFamily="34" charset="0"/>
              <a:buChar char="•"/>
            </a:pPr>
            <a:endParaRPr lang="fr-FR" sz="1200" dirty="0">
              <a:solidFill>
                <a:schemeClr val="bg2"/>
              </a:solidFill>
              <a:latin typeface="ITC Avant Garde Pro Md" pitchFamily="50" charset="0"/>
            </a:endParaRPr>
          </a:p>
          <a:p>
            <a:pPr marL="457119" indent="-457119">
              <a:buFont typeface="Arial" panose="020B0604020202020204" pitchFamily="34" charset="0"/>
              <a:buChar char="•"/>
            </a:pPr>
            <a:r>
              <a:rPr lang="fr-FR" sz="1600" dirty="0">
                <a:solidFill>
                  <a:schemeClr val="bg2"/>
                </a:solidFill>
                <a:latin typeface="ITC Avant Garde Pro Md" pitchFamily="50" charset="0"/>
              </a:rPr>
              <a:t>ne déplace pas de poussière</a:t>
            </a:r>
            <a:br>
              <a:rPr lang="fr-FR" sz="1600" dirty="0"/>
            </a:br>
            <a:r>
              <a:rPr lang="fr-FR" sz="1200" i="1" dirty="0"/>
              <a:t>L’air mis en mouvement  par le </a:t>
            </a:r>
            <a:r>
              <a:rPr lang="fr-FR" sz="1200" i="1" dirty="0">
                <a:latin typeface="ITC Avant Garde Pro Md" pitchFamily="50" charset="0"/>
              </a:rPr>
              <a:t>poêle classique</a:t>
            </a:r>
            <a:r>
              <a:rPr lang="fr-FR" sz="1200" i="1" dirty="0"/>
              <a:t> se charge en poussières allergènes qui se déposent sur les parois ou sont inhalées par les occupants</a:t>
            </a:r>
          </a:p>
          <a:p>
            <a:pPr marL="457119" indent="-457119">
              <a:buFont typeface="Arial" panose="020B0604020202020204" pitchFamily="34" charset="0"/>
              <a:buChar char="•"/>
            </a:pPr>
            <a:endParaRPr lang="fr-FR" sz="1050" i="1" dirty="0"/>
          </a:p>
          <a:p>
            <a:pPr marL="457119" indent="-457119">
              <a:buFont typeface="Arial" panose="020B0604020202020204" pitchFamily="34" charset="0"/>
              <a:buChar char="•"/>
            </a:pPr>
            <a:endParaRPr lang="fr-FR" sz="700" dirty="0">
              <a:solidFill>
                <a:schemeClr val="bg2"/>
              </a:solidFill>
              <a:latin typeface="ITC Avant Garde Pro Md" pitchFamily="50" charset="0"/>
            </a:endParaRPr>
          </a:p>
          <a:p>
            <a:pPr marL="457119" indent="-457119">
              <a:buFont typeface="Arial" panose="020B0604020202020204" pitchFamily="34" charset="0"/>
              <a:buChar char="•"/>
            </a:pPr>
            <a:r>
              <a:rPr lang="fr-FR" sz="1600" dirty="0">
                <a:solidFill>
                  <a:schemeClr val="bg2"/>
                </a:solidFill>
                <a:latin typeface="ITC Avant Garde Pro Md" pitchFamily="50" charset="0"/>
              </a:rPr>
              <a:t>préserve l’équilibre hygrométrique</a:t>
            </a:r>
            <a:br>
              <a:rPr lang="fr-FR" sz="1600" dirty="0"/>
            </a:br>
            <a:r>
              <a:rPr lang="fr-FR" sz="1200" i="1" dirty="0"/>
              <a:t>Le  </a:t>
            </a:r>
            <a:r>
              <a:rPr lang="fr-FR" sz="1200" i="1" dirty="0">
                <a:latin typeface="ITC Avant Garde Pro Md" pitchFamily="50" charset="0"/>
              </a:rPr>
              <a:t>poêle classique </a:t>
            </a:r>
            <a:r>
              <a:rPr lang="fr-FR" sz="1200" i="1" dirty="0">
                <a:latin typeface="+mn-lt"/>
              </a:rPr>
              <a:t>a</a:t>
            </a:r>
            <a:r>
              <a:rPr lang="fr-FR" sz="1200" i="1" dirty="0"/>
              <a:t>ssèche l’air et génère un inconfort respiratoire</a:t>
            </a:r>
          </a:p>
          <a:p>
            <a:pPr algn="just"/>
            <a:endParaRPr lang="fr-FR" sz="1400" dirty="0"/>
          </a:p>
          <a:p>
            <a:pPr algn="just"/>
            <a:endParaRPr lang="fr-FR" sz="1600" dirty="0"/>
          </a:p>
          <a:p>
            <a:pPr algn="just"/>
            <a:r>
              <a:rPr lang="fr-FR" sz="1600" dirty="0"/>
              <a:t>Le poêle à accumulation demande par contre plus de temps pour établir la température de confort</a:t>
            </a:r>
          </a:p>
          <a:p>
            <a:pPr algn="just"/>
            <a:endParaRPr lang="fr-FR" sz="1600" dirty="0"/>
          </a:p>
        </p:txBody>
      </p:sp>
      <p:grpSp>
        <p:nvGrpSpPr>
          <p:cNvPr id="4" name="Groupe 3"/>
          <p:cNvGrpSpPr/>
          <p:nvPr/>
        </p:nvGrpSpPr>
        <p:grpSpPr>
          <a:xfrm>
            <a:off x="6305740" y="2054509"/>
            <a:ext cx="3704864" cy="1171378"/>
            <a:chOff x="5019280" y="1628800"/>
            <a:chExt cx="3513160" cy="1065696"/>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9280" y="1628800"/>
              <a:ext cx="3513160" cy="94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156531" y="2509830"/>
              <a:ext cx="1398213" cy="184666"/>
            </a:xfrm>
            <a:prstGeom prst="rect">
              <a:avLst/>
            </a:prstGeom>
            <a:noFill/>
          </p:spPr>
          <p:txBody>
            <a:bodyPr wrap="square" lIns="0" rIns="0" rtlCol="0">
              <a:spAutoFit/>
            </a:bodyPr>
            <a:lstStyle/>
            <a:p>
              <a:pPr algn="ctr"/>
              <a:r>
                <a:rPr lang="fr-FR" sz="600" spc="-15" dirty="0">
                  <a:latin typeface="ITC Avant Garde Pro Bk" pitchFamily="50" charset="0"/>
                  <a:cs typeface="Century Gothic"/>
                </a:rPr>
                <a:t>Poêle classique</a:t>
              </a:r>
              <a:endParaRPr lang="fr-FR" sz="600" dirty="0">
                <a:latin typeface="ITC Avant Garde Pro Bk" pitchFamily="50" charset="0"/>
                <a:cs typeface="Century Gothic"/>
              </a:endParaRPr>
            </a:p>
          </p:txBody>
        </p:sp>
        <p:sp>
          <p:nvSpPr>
            <p:cNvPr id="7" name="ZoneTexte 6"/>
            <p:cNvSpPr txBox="1"/>
            <p:nvPr/>
          </p:nvSpPr>
          <p:spPr>
            <a:xfrm>
              <a:off x="6998678" y="2509830"/>
              <a:ext cx="1398213" cy="184666"/>
            </a:xfrm>
            <a:prstGeom prst="rect">
              <a:avLst/>
            </a:prstGeom>
            <a:noFill/>
          </p:spPr>
          <p:txBody>
            <a:bodyPr wrap="square" lIns="0" rIns="0" rtlCol="0">
              <a:spAutoFit/>
            </a:bodyPr>
            <a:lstStyle/>
            <a:p>
              <a:pPr algn="ctr"/>
              <a:r>
                <a:rPr lang="fr-FR" sz="600" spc="-15" dirty="0">
                  <a:latin typeface="ITC Avant Garde Pro Bk" pitchFamily="50" charset="0"/>
                  <a:cs typeface="Century Gothic"/>
                </a:rPr>
                <a:t>Poêle à accumulation</a:t>
              </a:r>
              <a:endParaRPr lang="fr-FR" sz="600" dirty="0">
                <a:latin typeface="ITC Avant Garde Pro Bk" pitchFamily="50" charset="0"/>
                <a:cs typeface="Century Gothic"/>
              </a:endParaRPr>
            </a:p>
          </p:txBody>
        </p:sp>
      </p:grpSp>
      <p:grpSp>
        <p:nvGrpSpPr>
          <p:cNvPr id="9" name="Groupe 8"/>
          <p:cNvGrpSpPr/>
          <p:nvPr/>
        </p:nvGrpSpPr>
        <p:grpSpPr>
          <a:xfrm>
            <a:off x="6305742" y="3329723"/>
            <a:ext cx="1743844" cy="1073498"/>
            <a:chOff x="6024828" y="2886804"/>
            <a:chExt cx="1546103" cy="900000"/>
          </a:xfrm>
        </p:grpSpPr>
        <p:pic>
          <p:nvPicPr>
            <p:cNvPr id="13" name="Picture 2" descr="http://storage.canalblog.com/94/53/379587/2287340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24828" y="2886804"/>
              <a:ext cx="1546103" cy="90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207196" y="2886804"/>
              <a:ext cx="1181365"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e 9"/>
          <p:cNvGrpSpPr/>
          <p:nvPr/>
        </p:nvGrpSpPr>
        <p:grpSpPr>
          <a:xfrm>
            <a:off x="6305740" y="4507057"/>
            <a:ext cx="1742400" cy="1116024"/>
            <a:chOff x="6009956" y="4112691"/>
            <a:chExt cx="1545906" cy="900000"/>
          </a:xfrm>
        </p:grpSpPr>
        <p:pic>
          <p:nvPicPr>
            <p:cNvPr id="1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09956" y="4112691"/>
              <a:ext cx="1545906" cy="89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97135" y="4112691"/>
              <a:ext cx="1181365"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Espace réservé du contenu 4"/>
          <p:cNvSpPr txBox="1">
            <a:spLocks/>
          </p:cNvSpPr>
          <p:nvPr/>
        </p:nvSpPr>
        <p:spPr>
          <a:xfrm>
            <a:off x="6305740" y="5726917"/>
            <a:ext cx="3721453" cy="1224136"/>
          </a:xfrm>
          <a:prstGeom prst="rect">
            <a:avLst/>
          </a:prstGeom>
          <a:solidFill>
            <a:schemeClr val="accent1"/>
          </a:solidFill>
        </p:spPr>
        <p:txBody>
          <a:bodyPr lIns="91424" tIns="45712" rIns="91424" bIns="45712" anchor="ctr">
            <a:normAutofit/>
          </a:bodyPr>
          <a:lstStyle>
            <a:lvl1pPr marL="0" indent="0" algn="l" defTabSz="832844" rtl="0" eaLnBrk="1" latinLnBrk="0" hangingPunct="1">
              <a:spcBef>
                <a:spcPct val="20000"/>
              </a:spcBef>
              <a:buFont typeface="Arial" panose="020B0604020202020204" pitchFamily="34" charset="0"/>
              <a:buNone/>
              <a:defRPr sz="2600" kern="1200">
                <a:solidFill>
                  <a:srgbClr val="221F20"/>
                </a:solidFill>
                <a:latin typeface="ITC Avant Garde Pro Bk" pitchFamily="50" charset="0"/>
                <a:ea typeface="+mn-ea"/>
                <a:cs typeface="+mn-cs"/>
              </a:defRPr>
            </a:lvl1pPr>
            <a:lvl2pPr marL="676686" indent="-260264" algn="l" defTabSz="832844"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2pPr>
            <a:lvl3pPr marL="1041057" indent="-208212" algn="l" defTabSz="832844" rtl="0" eaLnBrk="1" latinLnBrk="0" hangingPunct="1">
              <a:spcBef>
                <a:spcPct val="20000"/>
              </a:spcBef>
              <a:buFont typeface="Arial" panose="020B0604020202020204" pitchFamily="34" charset="0"/>
              <a:buChar char="•"/>
              <a:defRPr sz="1800" kern="1200">
                <a:solidFill>
                  <a:srgbClr val="221F20"/>
                </a:solidFill>
                <a:latin typeface="ITC Avant Garde Pro Bk" pitchFamily="50" charset="0"/>
                <a:ea typeface="+mn-ea"/>
                <a:cs typeface="+mn-cs"/>
              </a:defRPr>
            </a:lvl3pPr>
            <a:lvl4pPr marL="1457478" indent="-208212" algn="l" defTabSz="832844" rtl="0" eaLnBrk="1" latinLnBrk="0" hangingPunct="1">
              <a:spcBef>
                <a:spcPct val="20000"/>
              </a:spcBef>
              <a:buFont typeface="Arial" panose="020B0604020202020204" pitchFamily="34" charset="0"/>
              <a:buChar char="–"/>
              <a:defRPr sz="1200" kern="1200">
                <a:solidFill>
                  <a:srgbClr val="221F20"/>
                </a:solidFill>
                <a:latin typeface="ITC Avant Garde Pro Bk" pitchFamily="50" charset="0"/>
                <a:ea typeface="+mn-ea"/>
                <a:cs typeface="+mn-cs"/>
              </a:defRPr>
            </a:lvl4pPr>
            <a:lvl5pPr marL="1873900" indent="-208212" algn="l" defTabSz="832844" rtl="0" eaLnBrk="1" latinLnBrk="0" hangingPunct="1">
              <a:spcBef>
                <a:spcPct val="20000"/>
              </a:spcBef>
              <a:buFont typeface="Arial" panose="020B0604020202020204" pitchFamily="34" charset="0"/>
              <a:buChar char="»"/>
              <a:defRPr sz="1200" kern="1200">
                <a:solidFill>
                  <a:srgbClr val="221F20"/>
                </a:solidFill>
                <a:latin typeface="ITC Avant Garde Pro Bk" pitchFamily="50" charset="0"/>
                <a:ea typeface="+mn-ea"/>
                <a:cs typeface="+mn-cs"/>
              </a:defRPr>
            </a:lvl5pPr>
            <a:lvl6pPr marL="2290322"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706744"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123168"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539590" indent="-208212" algn="l" defTabSz="83284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fr-FR" sz="1000" i="1" dirty="0">
                <a:solidFill>
                  <a:schemeClr val="bg1"/>
                </a:solidFill>
                <a:latin typeface="+mj-lt"/>
              </a:rPr>
              <a:t>L'</a:t>
            </a:r>
            <a:r>
              <a:rPr lang="fr-FR" sz="1000" i="1" dirty="0">
                <a:solidFill>
                  <a:schemeClr val="bg1"/>
                </a:solidFill>
                <a:latin typeface="ITC Avant Garde Pro Md" pitchFamily="50" charset="0"/>
              </a:rPr>
              <a:t>émissivité </a:t>
            </a:r>
            <a:r>
              <a:rPr lang="fr-FR" sz="1000" i="1" dirty="0">
                <a:solidFill>
                  <a:schemeClr val="bg1"/>
                </a:solidFill>
                <a:latin typeface="+mj-lt"/>
              </a:rPr>
              <a:t>d'un corps mesure son aptitude à émettre un rayonnement thermique. La terre crue, par exemple, a une émissivité de 0,9. Cela signifie qu’elle rayonne 90% du maximum théorique d'énergie radiante. Les surfaces métalliques brillantes rayonnent peu. Ainsi, l’émissivité de l’acier poli n’est que de  0,07 tandis que celle de </a:t>
            </a:r>
            <a:r>
              <a:rPr lang="fr-FR" sz="1000" i="1" dirty="0">
                <a:solidFill>
                  <a:schemeClr val="bg1"/>
                </a:solidFill>
              </a:rPr>
              <a:t>l’acier meulé</a:t>
            </a:r>
            <a:r>
              <a:rPr lang="fr-FR" sz="1000" i="1" dirty="0">
                <a:solidFill>
                  <a:schemeClr val="bg1"/>
                </a:solidFill>
                <a:latin typeface="+mj-lt"/>
              </a:rPr>
              <a:t> ou oxydé peut atteindre 0,4.</a:t>
            </a:r>
          </a:p>
        </p:txBody>
      </p:sp>
      <p:sp>
        <p:nvSpPr>
          <p:cNvPr id="16" name="Espace réservé du numéro de diapositive 15"/>
          <p:cNvSpPr>
            <a:spLocks noGrp="1"/>
          </p:cNvSpPr>
          <p:nvPr>
            <p:ph type="sldNum" sz="quarter" idx="12"/>
          </p:nvPr>
        </p:nvSpPr>
        <p:spPr>
          <a:xfrm>
            <a:off x="7767136" y="7140605"/>
            <a:ext cx="2403978" cy="410174"/>
          </a:xfrm>
        </p:spPr>
        <p:txBody>
          <a:bodyPr/>
          <a:lstStyle/>
          <a:p>
            <a:fld id="{CF4668DC-857F-487D-BFFA-8C0CA5037977}" type="slidenum">
              <a:rPr lang="fr-BE" smtClean="0"/>
              <a:t>7</a:t>
            </a:fld>
            <a:endParaRPr lang="fr-BE"/>
          </a:p>
        </p:txBody>
      </p:sp>
      <p:sp>
        <p:nvSpPr>
          <p:cNvPr id="17" name="Espace réservé de la date 16"/>
          <p:cNvSpPr>
            <a:spLocks noGrp="1"/>
          </p:cNvSpPr>
          <p:nvPr>
            <p:ph type="dt" sz="half" idx="10"/>
          </p:nvPr>
        </p:nvSpPr>
        <p:spPr/>
        <p:txBody>
          <a:bodyPr/>
          <a:lstStyle/>
          <a:p>
            <a:fld id="{72DCF6F3-83B9-4710-B068-0FACDDA4ECCE}" type="datetime1">
              <a:rPr lang="fr-FR" smtClean="0"/>
              <a:t>19/04/2017</a:t>
            </a:fld>
            <a:endParaRPr lang="fr-BE"/>
          </a:p>
        </p:txBody>
      </p:sp>
    </p:spTree>
    <p:extLst>
      <p:ext uri="{BB962C8B-B14F-4D97-AF65-F5344CB8AC3E}">
        <p14:creationId xmlns:p14="http://schemas.microsoft.com/office/powerpoint/2010/main" val="265625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Autres avantages du rayonnement</a:t>
            </a:r>
          </a:p>
        </p:txBody>
      </p:sp>
      <p:sp>
        <p:nvSpPr>
          <p:cNvPr id="12" name="Espace réservé de la date 11"/>
          <p:cNvSpPr>
            <a:spLocks noGrp="1"/>
          </p:cNvSpPr>
          <p:nvPr>
            <p:ph type="dt" sz="half" idx="10"/>
          </p:nvPr>
        </p:nvSpPr>
        <p:spPr>
          <a:xfrm>
            <a:off x="7760097" y="7140605"/>
            <a:ext cx="1828262" cy="410174"/>
          </a:xfrm>
        </p:spPr>
        <p:txBody>
          <a:bodyPr/>
          <a:lstStyle/>
          <a:p>
            <a:fld id="{87201D92-79B8-4903-AD8A-8FDD101F5615}" type="datetime1">
              <a:rPr lang="fr-FR" smtClean="0"/>
              <a:t>19/04/2017</a:t>
            </a:fld>
            <a:endParaRPr lang="fr-BE"/>
          </a:p>
        </p:txBody>
      </p:sp>
      <p:sp>
        <p:nvSpPr>
          <p:cNvPr id="6" name="Espace réservé du numéro de diapositive 3"/>
          <p:cNvSpPr>
            <a:spLocks noGrp="1"/>
          </p:cNvSpPr>
          <p:nvPr>
            <p:ph type="sldNum" sz="quarter" idx="12"/>
          </p:nvPr>
        </p:nvSpPr>
        <p:spPr/>
        <p:txBody>
          <a:bodyPr/>
          <a:lstStyle/>
          <a:p>
            <a:fld id="{CF4668DC-857F-487D-BFFA-8C0CA5037977}" type="slidenum">
              <a:rPr lang="fr-BE" smtClean="0"/>
              <a:t>8</a:t>
            </a:fld>
            <a:endParaRPr lang="fr-BE"/>
          </a:p>
        </p:txBody>
      </p:sp>
      <p:graphicFrame>
        <p:nvGraphicFramePr>
          <p:cNvPr id="3" name="Tableau 2"/>
          <p:cNvGraphicFramePr>
            <a:graphicFrameLocks noGrp="1"/>
          </p:cNvGraphicFramePr>
          <p:nvPr>
            <p:extLst>
              <p:ext uri="{D42A27DB-BD31-4B8C-83A1-F6EECF244321}">
                <p14:modId xmlns:p14="http://schemas.microsoft.com/office/powerpoint/2010/main" val="3267351261"/>
              </p:ext>
            </p:extLst>
          </p:nvPr>
        </p:nvGraphicFramePr>
        <p:xfrm>
          <a:off x="6011017" y="1542897"/>
          <a:ext cx="3456384" cy="5553988"/>
        </p:xfrm>
        <a:graphic>
          <a:graphicData uri="http://schemas.openxmlformats.org/drawingml/2006/table">
            <a:tbl>
              <a:tblPr>
                <a:tableStyleId>{2D5ABB26-0587-4C30-8999-92F81FD0307C}</a:tableStyleId>
              </a:tblPr>
              <a:tblGrid>
                <a:gridCol w="201622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468592">
                <a:tc gridSpan="2">
                  <a:txBody>
                    <a:bodyPr/>
                    <a:lstStyle/>
                    <a:p>
                      <a:pPr marL="0" marR="0" indent="0" algn="ctr" defTabSz="832844" rtl="0" eaLnBrk="1" fontAlgn="auto" latinLnBrk="0" hangingPunct="1">
                        <a:lnSpc>
                          <a:spcPct val="100000"/>
                        </a:lnSpc>
                        <a:spcBef>
                          <a:spcPts val="0"/>
                        </a:spcBef>
                        <a:spcAft>
                          <a:spcPts val="0"/>
                        </a:spcAft>
                        <a:buClrTx/>
                        <a:buSzTx/>
                        <a:buFontTx/>
                        <a:buNone/>
                        <a:tabLst/>
                        <a:defRPr/>
                      </a:pPr>
                      <a:r>
                        <a:rPr lang="fr-FR" sz="1200" i="1" baseline="0" dirty="0">
                          <a:solidFill>
                            <a:schemeClr val="bg1"/>
                          </a:solidFill>
                          <a:latin typeface="ITC Avant Garde Pro Md" pitchFamily="50" charset="0"/>
                        </a:rPr>
                        <a:t>Quand le M.I.T</a:t>
                      </a:r>
                      <a:r>
                        <a:rPr lang="fr-FR" sz="1400" i="1" baseline="0" dirty="0">
                          <a:solidFill>
                            <a:schemeClr val="bg1"/>
                          </a:solidFill>
                          <a:latin typeface="ITC Avant Garde Pro Md" pitchFamily="50" charset="0"/>
                        </a:rPr>
                        <a:t>. expérimente le rayonnement…</a:t>
                      </a:r>
                      <a:endParaRPr lang="fr-FR" sz="1400" i="1" dirty="0">
                        <a:solidFill>
                          <a:schemeClr val="bg1"/>
                        </a:solidFill>
                        <a:latin typeface="ITC Avant Garde Pro Md" pitchFamily="50" charset="0"/>
                      </a:endParaRPr>
                    </a:p>
                  </a:txBody>
                  <a:tcPr marT="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fr-FR" dirty="0"/>
                    </a:p>
                  </a:txBody>
                  <a:tcPr>
                    <a:solidFill>
                      <a:schemeClr val="accent1"/>
                    </a:solidFill>
                  </a:tcPr>
                </a:tc>
                <a:extLst>
                  <a:ext uri="{0D108BD9-81ED-4DB2-BD59-A6C34878D82A}">
                    <a16:rowId xmlns:a16="http://schemas.microsoft.com/office/drawing/2014/main" val="10000"/>
                  </a:ext>
                </a:extLst>
              </a:tr>
              <a:tr h="918280">
                <a:tc gridSpan="2">
                  <a:txBody>
                    <a:bodyPr/>
                    <a:lstStyle/>
                    <a:p>
                      <a:pPr marL="0" marR="0" indent="0" algn="just" defTabSz="832844" rtl="0" eaLnBrk="1" fontAlgn="auto" latinLnBrk="0" hangingPunct="1">
                        <a:lnSpc>
                          <a:spcPct val="100000"/>
                        </a:lnSpc>
                        <a:spcBef>
                          <a:spcPts val="0"/>
                        </a:spcBef>
                        <a:spcAft>
                          <a:spcPts val="0"/>
                        </a:spcAft>
                        <a:buClrTx/>
                        <a:buSzTx/>
                        <a:buFontTx/>
                        <a:buNone/>
                        <a:tabLst/>
                        <a:defRPr/>
                      </a:pPr>
                      <a:r>
                        <a:rPr lang="fr-FR" sz="1100" i="1" dirty="0">
                          <a:solidFill>
                            <a:schemeClr val="bg1"/>
                          </a:solidFill>
                        </a:rPr>
                        <a:t>Une expérience intéressante a été réalisée au Massachussetts Institut of Technologie (MIT). On a utilisé une chambre expérimentale dont on pouvait faire</a:t>
                      </a:r>
                      <a:r>
                        <a:rPr lang="fr-FR" sz="1100" i="1" baseline="0" dirty="0">
                          <a:solidFill>
                            <a:schemeClr val="bg1"/>
                          </a:solidFill>
                        </a:rPr>
                        <a:t> varier</a:t>
                      </a:r>
                      <a:r>
                        <a:rPr lang="fr-FR" sz="1100" i="1" dirty="0">
                          <a:solidFill>
                            <a:schemeClr val="bg1"/>
                          </a:solidFill>
                        </a:rPr>
                        <a:t> indépendamment la température intérieure et celle des</a:t>
                      </a:r>
                      <a:r>
                        <a:rPr lang="fr-FR" sz="1100" i="1" baseline="0" dirty="0">
                          <a:solidFill>
                            <a:schemeClr val="bg1"/>
                          </a:solidFill>
                        </a:rPr>
                        <a:t> parois</a:t>
                      </a:r>
                      <a:r>
                        <a:rPr lang="fr-FR" sz="1100" i="1" dirty="0">
                          <a:solidFill>
                            <a:schemeClr val="bg1"/>
                          </a:solidFill>
                        </a:rPr>
                        <a:t>. </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fr-FR"/>
                    </a:p>
                  </a:txBody>
                  <a:tcPr/>
                </a:tc>
                <a:extLst>
                  <a:ext uri="{0D108BD9-81ED-4DB2-BD59-A6C34878D82A}">
                    <a16:rowId xmlns:a16="http://schemas.microsoft.com/office/drawing/2014/main" val="10001"/>
                  </a:ext>
                </a:extLst>
              </a:tr>
              <a:tr h="1119148">
                <a:tc>
                  <a:txBody>
                    <a:bodyPr/>
                    <a:lstStyle/>
                    <a:p>
                      <a:pPr marL="0" marR="0" indent="0" algn="just" defTabSz="832844" rtl="0" eaLnBrk="1" fontAlgn="auto" latinLnBrk="0" hangingPunct="1">
                        <a:lnSpc>
                          <a:spcPct val="100000"/>
                        </a:lnSpc>
                        <a:spcBef>
                          <a:spcPts val="0"/>
                        </a:spcBef>
                        <a:spcAft>
                          <a:spcPts val="0"/>
                        </a:spcAft>
                        <a:buClrTx/>
                        <a:buSzTx/>
                        <a:buFontTx/>
                        <a:buNone/>
                        <a:tabLst/>
                        <a:defRPr/>
                      </a:pPr>
                      <a:r>
                        <a:rPr lang="fr-FR" sz="1100" i="1" kern="1200" dirty="0">
                          <a:solidFill>
                            <a:schemeClr val="bg1"/>
                          </a:solidFill>
                        </a:rPr>
                        <a:t>Les parois étant maintenues à basse température, il a fallu monter la température intérieure à 48° pour que les occupants se sentent enfin à l’aise. </a:t>
                      </a:r>
                      <a:endParaRPr lang="fr-FR" sz="1100" i="1" kern="1200" dirty="0">
                        <a:solidFill>
                          <a:schemeClr val="bg1"/>
                        </a:solidFill>
                        <a:latin typeface="+mn-lt"/>
                        <a:ea typeface="+mn-ea"/>
                        <a:cs typeface="+mn-cs"/>
                      </a:endParaRPr>
                    </a:p>
                  </a:txBody>
                  <a:tcPr marR="1080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just"/>
                      <a:endParaRPr lang="fr-FR" sz="1100" dirty="0">
                        <a:solidFill>
                          <a:schemeClr val="bg1"/>
                        </a:solidFill>
                      </a:endParaRP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415055">
                <a:tc>
                  <a:txBody>
                    <a:bodyPr/>
                    <a:lstStyle/>
                    <a:p>
                      <a:pPr marL="0" marR="0" indent="0" algn="just" defTabSz="832844" rtl="0" eaLnBrk="1" fontAlgn="auto" latinLnBrk="0" hangingPunct="1">
                        <a:lnSpc>
                          <a:spcPct val="100000"/>
                        </a:lnSpc>
                        <a:spcBef>
                          <a:spcPts val="0"/>
                        </a:spcBef>
                        <a:spcAft>
                          <a:spcPts val="0"/>
                        </a:spcAft>
                        <a:buClrTx/>
                        <a:buSzTx/>
                        <a:buFontTx/>
                        <a:buNone/>
                        <a:tabLst/>
                        <a:defRPr/>
                      </a:pPr>
                      <a:r>
                        <a:rPr lang="fr-FR" sz="1100" i="1" kern="1200" dirty="0">
                          <a:solidFill>
                            <a:schemeClr val="bg1"/>
                          </a:solidFill>
                        </a:rPr>
                        <a:t>Les</a:t>
                      </a:r>
                      <a:r>
                        <a:rPr lang="fr-FR" sz="1100" i="1" kern="1200" baseline="0" dirty="0">
                          <a:solidFill>
                            <a:schemeClr val="bg1"/>
                          </a:solidFill>
                        </a:rPr>
                        <a:t> parois ont ensuite été </a:t>
                      </a:r>
                      <a:r>
                        <a:rPr lang="fr-FR" sz="1100" i="1" kern="1200" dirty="0">
                          <a:solidFill>
                            <a:schemeClr val="bg1"/>
                          </a:solidFill>
                        </a:rPr>
                        <a:t>réchauffées</a:t>
                      </a:r>
                      <a:r>
                        <a:rPr lang="fr-FR" sz="1100" i="1" kern="1200" baseline="0" dirty="0">
                          <a:solidFill>
                            <a:schemeClr val="bg1"/>
                          </a:solidFill>
                        </a:rPr>
                        <a:t> et</a:t>
                      </a:r>
                      <a:r>
                        <a:rPr lang="fr-FR" sz="1100" i="1" kern="1200" dirty="0">
                          <a:solidFill>
                            <a:schemeClr val="bg1"/>
                          </a:solidFill>
                        </a:rPr>
                        <a:t> la température intérieure a été progressivement abaissée. Ce n’est qu’à partir de 10°C que les occupants ont commencé à ressentir de l’inconfort. </a:t>
                      </a:r>
                      <a:endParaRPr lang="fr-FR" sz="1100" i="1" kern="1200" dirty="0">
                        <a:solidFill>
                          <a:schemeClr val="bg1"/>
                        </a:solidFill>
                        <a:latin typeface="+mn-lt"/>
                        <a:ea typeface="+mn-ea"/>
                        <a:cs typeface="+mn-cs"/>
                      </a:endParaRPr>
                    </a:p>
                  </a:txBody>
                  <a:tcPr marR="1080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just"/>
                      <a:endParaRPr lang="fr-FR" sz="1100" dirty="0">
                        <a:solidFill>
                          <a:schemeClr val="bg1"/>
                        </a:solidFill>
                      </a:endParaRP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580646">
                <a:tc gridSpan="2">
                  <a:txBody>
                    <a:bodyPr/>
                    <a:lstStyle/>
                    <a:p>
                      <a:pPr marL="0" marR="0" indent="0" algn="just" defTabSz="832844" rtl="0" eaLnBrk="1" fontAlgn="auto" latinLnBrk="0" hangingPunct="1">
                        <a:lnSpc>
                          <a:spcPct val="100000"/>
                        </a:lnSpc>
                        <a:spcBef>
                          <a:spcPts val="0"/>
                        </a:spcBef>
                        <a:spcAft>
                          <a:spcPts val="0"/>
                        </a:spcAft>
                        <a:buClrTx/>
                        <a:buSzTx/>
                        <a:buFontTx/>
                        <a:buNone/>
                        <a:tabLst/>
                        <a:defRPr/>
                      </a:pPr>
                      <a:r>
                        <a:rPr lang="fr-FR" sz="1100" b="0" i="1" kern="1200" dirty="0">
                          <a:solidFill>
                            <a:schemeClr val="bg1"/>
                          </a:solidFill>
                        </a:rPr>
                        <a:t>Cette expérimentation montre le rôle déterminant du rayonnement des parois dans la sensation de confort. </a:t>
                      </a:r>
                      <a:r>
                        <a:rPr lang="fr-FR" sz="1100" b="0" i="1" kern="1200" dirty="0">
                          <a:solidFill>
                            <a:schemeClr val="bg1"/>
                          </a:solidFill>
                          <a:latin typeface="+mn-lt"/>
                          <a:ea typeface="+mn-ea"/>
                          <a:cs typeface="+mn-cs"/>
                        </a:rPr>
                        <a:t>En</a:t>
                      </a:r>
                      <a:r>
                        <a:rPr lang="fr-FR" sz="1100" b="0" i="1" kern="1200" baseline="0" dirty="0">
                          <a:solidFill>
                            <a:schemeClr val="bg1"/>
                          </a:solidFill>
                          <a:latin typeface="+mn-lt"/>
                          <a:ea typeface="+mn-ea"/>
                          <a:cs typeface="+mn-cs"/>
                        </a:rPr>
                        <a:t> effet, l</a:t>
                      </a:r>
                      <a:r>
                        <a:rPr lang="fr-FR" sz="1100" b="0" i="1" kern="1200" dirty="0">
                          <a:solidFill>
                            <a:schemeClr val="bg1"/>
                          </a:solidFill>
                          <a:latin typeface="+mn-lt"/>
                          <a:ea typeface="+mn-ea"/>
                          <a:cs typeface="+mn-cs"/>
                        </a:rPr>
                        <a:t>es parois et le corps humain échangent leurs calories par rayonnement, les calories allant des corps chauds vers les corps froids. Le corps humain cède donc des calories à</a:t>
                      </a:r>
                      <a:r>
                        <a:rPr lang="fr-FR" sz="1100" b="0" i="1" kern="1200" baseline="0" dirty="0">
                          <a:solidFill>
                            <a:schemeClr val="bg1"/>
                          </a:solidFill>
                          <a:latin typeface="+mn-lt"/>
                          <a:ea typeface="+mn-ea"/>
                          <a:cs typeface="+mn-cs"/>
                        </a:rPr>
                        <a:t> une paroi froide tandis qu’il bénéficie de l’apport des calories rayonnées par </a:t>
                      </a:r>
                      <a:r>
                        <a:rPr lang="fr-FR" sz="1100" b="0" i="1" kern="1200" dirty="0">
                          <a:solidFill>
                            <a:schemeClr val="bg1"/>
                          </a:solidFill>
                          <a:latin typeface="+mn-lt"/>
                          <a:ea typeface="+mn-ea"/>
                          <a:cs typeface="+mn-cs"/>
                        </a:rPr>
                        <a:t>une paroi chaude.</a:t>
                      </a:r>
                    </a:p>
                  </a:txBody>
                  <a:tcP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fr-FR" dirty="0"/>
                    </a:p>
                  </a:txBody>
                  <a:tcPr>
                    <a:solidFill>
                      <a:schemeClr val="accent1"/>
                    </a:solidFill>
                  </a:tcPr>
                </a:tc>
                <a:extLst>
                  <a:ext uri="{0D108BD9-81ED-4DB2-BD59-A6C34878D82A}">
                    <a16:rowId xmlns:a16="http://schemas.microsoft.com/office/drawing/2014/main" val="10004"/>
                  </a:ext>
                </a:extLst>
              </a:tr>
            </a:tbl>
          </a:graphicData>
        </a:graphic>
      </p:graphicFrame>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9871" y="3011102"/>
            <a:ext cx="1089094"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9871" y="4163793"/>
            <a:ext cx="1092974" cy="104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e 13"/>
          <p:cNvGrpSpPr/>
          <p:nvPr/>
        </p:nvGrpSpPr>
        <p:grpSpPr>
          <a:xfrm>
            <a:off x="785604" y="1453092"/>
            <a:ext cx="4768012" cy="4583109"/>
            <a:chOff x="776273" y="1331789"/>
            <a:chExt cx="4768012" cy="4583109"/>
          </a:xfrm>
        </p:grpSpPr>
        <p:sp>
          <p:nvSpPr>
            <p:cNvPr id="4" name="Espace réservé du contenu 10"/>
            <p:cNvSpPr txBox="1">
              <a:spLocks/>
            </p:cNvSpPr>
            <p:nvPr/>
          </p:nvSpPr>
          <p:spPr>
            <a:xfrm>
              <a:off x="776273" y="1331789"/>
              <a:ext cx="4765155" cy="2774975"/>
            </a:xfrm>
            <a:prstGeom prst="rect">
              <a:avLst/>
            </a:prstGeom>
          </p:spPr>
          <p:txBody>
            <a:bodyPr lIns="0" rIns="0">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solidFill>
                    <a:schemeClr val="bg2"/>
                  </a:solidFill>
                  <a:latin typeface="ITC Avant Garde Pro Md" pitchFamily="50" charset="0"/>
                </a:rPr>
                <a:t>De sérieuses économies d’énergie</a:t>
              </a:r>
            </a:p>
            <a:p>
              <a:pPr algn="just"/>
              <a:r>
                <a:rPr lang="fr-FR" sz="1200" dirty="0"/>
                <a:t>La chaleur rayonnée est perçue plus intensément. La sensation de confort peut ainsi s’installer dès 15 à 16°C</a:t>
              </a:r>
            </a:p>
            <a:p>
              <a:pPr algn="just"/>
              <a:endParaRPr lang="fr-FR" sz="1200" dirty="0"/>
            </a:p>
            <a:p>
              <a:pPr algn="just"/>
              <a:r>
                <a:rPr lang="fr-FR" sz="1600" dirty="0">
                  <a:solidFill>
                    <a:schemeClr val="bg2"/>
                  </a:solidFill>
                  <a:latin typeface="ITC Avant Garde Pro Md" pitchFamily="50" charset="0"/>
                </a:rPr>
                <a:t>Une intense sensation de confort</a:t>
              </a:r>
            </a:p>
            <a:p>
              <a:pPr algn="just"/>
              <a:r>
                <a:rPr lang="fr-FR" sz="1200" dirty="0"/>
                <a:t>Le rayonnement joue un rôle compensateur du manque de soleil pour l’organisme. Il pénètre le corps humain et le réchauffe en profondeur. Les vaisseaux sanguins se dilatent, facilitant la circulation du sang et accroissant encore la sensation de bien être. </a:t>
              </a:r>
            </a:p>
          </p:txBody>
        </p:sp>
        <p:sp>
          <p:nvSpPr>
            <p:cNvPr id="5" name="Espace réservé du contenu 10"/>
            <p:cNvSpPr txBox="1">
              <a:spLocks/>
            </p:cNvSpPr>
            <p:nvPr/>
          </p:nvSpPr>
          <p:spPr>
            <a:xfrm>
              <a:off x="776273" y="3715458"/>
              <a:ext cx="3418521" cy="2199440"/>
            </a:xfrm>
            <a:prstGeom prst="rect">
              <a:avLst/>
            </a:prstGeom>
          </p:spPr>
          <p:txBody>
            <a:bodyPr lIns="0" rIns="0">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600" dirty="0">
                  <a:solidFill>
                    <a:schemeClr val="bg2"/>
                  </a:solidFill>
                  <a:latin typeface="ITC Avant Garde Pro Md" pitchFamily="50" charset="0"/>
                </a:rPr>
                <a:t>Un logements plus sain</a:t>
              </a:r>
            </a:p>
            <a:p>
              <a:pPr algn="just"/>
              <a:r>
                <a:rPr lang="fr-FR" sz="1200" dirty="0"/>
                <a:t>En échauffant l’enveloppe de l’habitation, le rayonnement contribue à en éliminer l’humidité. </a:t>
              </a:r>
            </a:p>
          </p:txBody>
        </p:sp>
        <p:grpSp>
          <p:nvGrpSpPr>
            <p:cNvPr id="9" name="Groupe 8"/>
            <p:cNvGrpSpPr/>
            <p:nvPr/>
          </p:nvGrpSpPr>
          <p:grpSpPr>
            <a:xfrm>
              <a:off x="4346468" y="3795933"/>
              <a:ext cx="1197817" cy="900000"/>
              <a:chOff x="3309301" y="4221088"/>
              <a:chExt cx="1197817" cy="900000"/>
            </a:xfrm>
          </p:grpSpPr>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09301" y="4221088"/>
                <a:ext cx="1197817"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17527" y="4221088"/>
                <a:ext cx="1181365"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401548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2 types de poêles à accumulation</a:t>
            </a:r>
          </a:p>
        </p:txBody>
      </p:sp>
      <p:sp>
        <p:nvSpPr>
          <p:cNvPr id="3" name="Espace réservé du texte 3"/>
          <p:cNvSpPr txBox="1">
            <a:spLocks/>
          </p:cNvSpPr>
          <p:nvPr/>
        </p:nvSpPr>
        <p:spPr>
          <a:xfrm>
            <a:off x="1242942" y="1406437"/>
            <a:ext cx="4040188" cy="639762"/>
          </a:xfrm>
          <a:prstGeom prst="rect">
            <a:avLst/>
          </a:prstGeom>
        </p:spPr>
        <p:txBody>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r>
              <a:rPr lang="fr-FR" dirty="0">
                <a:solidFill>
                  <a:schemeClr val="bg2"/>
                </a:solidFill>
              </a:rPr>
              <a:t>Le poêle de masse</a:t>
            </a:r>
          </a:p>
        </p:txBody>
      </p:sp>
      <p:sp>
        <p:nvSpPr>
          <p:cNvPr id="4" name="Espace réservé du contenu 4"/>
          <p:cNvSpPr txBox="1">
            <a:spLocks/>
          </p:cNvSpPr>
          <p:nvPr/>
        </p:nvSpPr>
        <p:spPr>
          <a:xfrm>
            <a:off x="1364204" y="5085718"/>
            <a:ext cx="4196974" cy="1440160"/>
          </a:xfrm>
          <a:prstGeom prst="rect">
            <a:avLst/>
          </a:prstGeom>
          <a:solidFill>
            <a:schemeClr val="accent1"/>
          </a:solidFill>
        </p:spPr>
        <p:txBody>
          <a:bodyPr anchor="t">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100" i="1" dirty="0">
                <a:solidFill>
                  <a:schemeClr val="bg1"/>
                </a:solidFill>
                <a:latin typeface="+mn-lt"/>
              </a:rPr>
              <a:t>Les calories produites par le corps de chauffe se propagent vers l’extérieur par rayonnement à travers les parois interne et par convection, véhiculées par les fumées.</a:t>
            </a:r>
          </a:p>
          <a:p>
            <a:pPr algn="just"/>
            <a:r>
              <a:rPr lang="fr-FR" sz="1100" i="1" dirty="0">
                <a:solidFill>
                  <a:schemeClr val="bg1"/>
                </a:solidFill>
                <a:latin typeface="+mn-lt"/>
              </a:rPr>
              <a:t>Une fois qu’elles atteignent la surface du poêle, la température de cette dernière s’élève et le poêle commence à rayonner.</a:t>
            </a:r>
          </a:p>
        </p:txBody>
      </p:sp>
      <p:sp>
        <p:nvSpPr>
          <p:cNvPr id="5" name="Espace réservé du texte 5"/>
          <p:cNvSpPr txBox="1">
            <a:spLocks/>
          </p:cNvSpPr>
          <p:nvPr/>
        </p:nvSpPr>
        <p:spPr>
          <a:xfrm>
            <a:off x="5939525" y="1406437"/>
            <a:ext cx="4041775" cy="639762"/>
          </a:xfrm>
          <a:prstGeom prst="rect">
            <a:avLst/>
          </a:prstGeom>
        </p:spPr>
        <p:txBody>
          <a:bodyPr lIns="0"/>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r>
              <a:rPr lang="fr-FR" dirty="0">
                <a:solidFill>
                  <a:schemeClr val="bg2"/>
                </a:solidFill>
              </a:rPr>
              <a:t>Le poêle mixte</a:t>
            </a:r>
          </a:p>
        </p:txBody>
      </p:sp>
      <p:sp>
        <p:nvSpPr>
          <p:cNvPr id="6" name="Espace réservé du contenu 6"/>
          <p:cNvSpPr txBox="1">
            <a:spLocks/>
          </p:cNvSpPr>
          <p:nvPr/>
        </p:nvSpPr>
        <p:spPr>
          <a:xfrm>
            <a:off x="5934826" y="5085718"/>
            <a:ext cx="4091668" cy="1440160"/>
          </a:xfrm>
          <a:prstGeom prst="rect">
            <a:avLst/>
          </a:prstGeom>
          <a:solidFill>
            <a:schemeClr val="accent1"/>
          </a:solidFill>
        </p:spPr>
        <p:txBody>
          <a:bodyPr vert="horz" lIns="80095" tIns="40048" rIns="80095" bIns="40048" rtlCol="0" anchor="t">
            <a:normAutofit/>
          </a:bodyPr>
          <a:lstStyle>
            <a:lvl1pPr marL="0" indent="0" algn="l" defTabSz="965016" rtl="0" eaLnBrk="1" latinLnBrk="0" hangingPunct="1">
              <a:spcBef>
                <a:spcPct val="20000"/>
              </a:spcBef>
              <a:buFont typeface="Arial" panose="020B0604020202020204" pitchFamily="34" charset="0"/>
              <a:buNone/>
              <a:defRPr sz="3000" kern="1200">
                <a:solidFill>
                  <a:srgbClr val="221F20"/>
                </a:solidFill>
                <a:latin typeface="ITC Avant Garde Pro Bk" pitchFamily="50" charset="0"/>
                <a:ea typeface="+mn-ea"/>
                <a:cs typeface="+mn-cs"/>
              </a:defRPr>
            </a:lvl1pPr>
            <a:lvl2pPr marL="784076" indent="-301568" algn="l" defTabSz="965016" rtl="0" eaLnBrk="1" latinLnBrk="0" hangingPunct="1">
              <a:spcBef>
                <a:spcPct val="20000"/>
              </a:spcBef>
              <a:buFont typeface="Arial" panose="020B0604020202020204" pitchFamily="34" charset="0"/>
              <a:buChar char="–"/>
              <a:defRPr sz="2400" kern="1200">
                <a:solidFill>
                  <a:srgbClr val="221F20"/>
                </a:solidFill>
                <a:latin typeface="ITC Avant Garde Pro Bk" pitchFamily="50" charset="0"/>
                <a:ea typeface="+mn-ea"/>
                <a:cs typeface="+mn-cs"/>
              </a:defRPr>
            </a:lvl2pPr>
            <a:lvl3pPr marL="1206273" indent="-241255" algn="l" defTabSz="965016"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3pPr>
            <a:lvl4pPr marL="1688780"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4pPr>
            <a:lvl5pPr marL="2171288" indent="-241255" algn="l" defTabSz="965016" rtl="0" eaLnBrk="1" latinLnBrk="0" hangingPunct="1">
              <a:spcBef>
                <a:spcPct val="20000"/>
              </a:spcBef>
              <a:buFont typeface="Arial" panose="020B0604020202020204" pitchFamily="34" charset="0"/>
              <a:buChar char="»"/>
              <a:defRPr sz="1400" kern="1200">
                <a:solidFill>
                  <a:srgbClr val="221F20"/>
                </a:solidFill>
                <a:latin typeface="ITC Avant Garde Pro Bk" pitchFamily="50" charset="0"/>
                <a:ea typeface="+mn-ea"/>
                <a:cs typeface="+mn-cs"/>
              </a:defRPr>
            </a:lvl5pPr>
            <a:lvl6pPr marL="2653796"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6304"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18815"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1323" indent="-241255" algn="l" defTabSz="9650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just"/>
            <a:r>
              <a:rPr lang="fr-FR" sz="1100" i="1" dirty="0">
                <a:solidFill>
                  <a:schemeClr val="bg1"/>
                </a:solidFill>
                <a:latin typeface="+mn-lt"/>
              </a:rPr>
              <a:t>Le poêle mixte chauffe, lui aussi, par rayonnement, une fois la flambée terminée.</a:t>
            </a:r>
          </a:p>
          <a:p>
            <a:pPr algn="just"/>
            <a:r>
              <a:rPr lang="fr-FR" sz="1100" i="1" dirty="0">
                <a:solidFill>
                  <a:schemeClr val="bg1"/>
                </a:solidFill>
                <a:latin typeface="+mn-lt"/>
              </a:rPr>
              <a:t>Mais, auparavant, le circuit de convection réchauffe l’air ambiant et permet d’atteindre rapidement la température de confort.</a:t>
            </a:r>
          </a:p>
          <a:p>
            <a:pPr algn="just"/>
            <a:r>
              <a:rPr lang="fr-FR" sz="1100" i="1" dirty="0">
                <a:solidFill>
                  <a:schemeClr val="bg1"/>
                </a:solidFill>
                <a:latin typeface="+mn-lt"/>
              </a:rPr>
              <a:t>Le poêle mixte allie la réactivité du poêle classique à l’autonomie du poêle de masse</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333" y="2155883"/>
            <a:ext cx="2239200" cy="268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7983509" y="2150324"/>
            <a:ext cx="2085091" cy="2555676"/>
            <a:chOff x="6457303" y="1878639"/>
            <a:chExt cx="2217623" cy="2555676"/>
          </a:xfrm>
        </p:grpSpPr>
        <p:pic>
          <p:nvPicPr>
            <p:cNvPr id="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9406" y="1997307"/>
              <a:ext cx="1152000" cy="233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457303" y="4023941"/>
              <a:ext cx="506957" cy="184666"/>
            </a:xfrm>
            <a:prstGeom prst="rect">
              <a:avLst/>
            </a:prstGeom>
            <a:noFill/>
          </p:spPr>
          <p:txBody>
            <a:bodyPr wrap="none" lIns="36000" rIns="36000" rtlCol="0">
              <a:spAutoFit/>
            </a:bodyPr>
            <a:lstStyle/>
            <a:p>
              <a:r>
                <a:rPr lang="fr-FR" sz="600" dirty="0">
                  <a:latin typeface="ITC Avant Garde Pro Md" pitchFamily="50" charset="0"/>
                </a:rPr>
                <a:t>Enveloppe</a:t>
              </a:r>
            </a:p>
          </p:txBody>
        </p:sp>
        <p:sp>
          <p:nvSpPr>
            <p:cNvPr id="11" name="ZoneTexte 10"/>
            <p:cNvSpPr txBox="1"/>
            <p:nvPr/>
          </p:nvSpPr>
          <p:spPr>
            <a:xfrm>
              <a:off x="8393015" y="3789023"/>
              <a:ext cx="281911" cy="184666"/>
            </a:xfrm>
            <a:prstGeom prst="rect">
              <a:avLst/>
            </a:prstGeom>
            <a:noFill/>
          </p:spPr>
          <p:txBody>
            <a:bodyPr wrap="none" lIns="36000" rIns="36000" rtlCol="0">
              <a:spAutoFit/>
            </a:bodyPr>
            <a:lstStyle/>
            <a:p>
              <a:pPr algn="r"/>
              <a:r>
                <a:rPr lang="fr-FR" sz="600" dirty="0">
                  <a:latin typeface="ITC Avant Garde Pro Md" pitchFamily="50" charset="0"/>
                </a:rPr>
                <a:t>Insert</a:t>
              </a:r>
            </a:p>
          </p:txBody>
        </p:sp>
        <p:sp>
          <p:nvSpPr>
            <p:cNvPr id="12" name="ZoneTexte 11"/>
            <p:cNvSpPr txBox="1"/>
            <p:nvPr/>
          </p:nvSpPr>
          <p:spPr>
            <a:xfrm>
              <a:off x="7966792" y="2613789"/>
              <a:ext cx="708134" cy="184666"/>
            </a:xfrm>
            <a:prstGeom prst="rect">
              <a:avLst/>
            </a:prstGeom>
            <a:noFill/>
          </p:spPr>
          <p:txBody>
            <a:bodyPr wrap="none" lIns="36000" rIns="36000" rtlCol="0">
              <a:spAutoFit/>
            </a:bodyPr>
            <a:lstStyle>
              <a:defPPr>
                <a:defRPr lang="fr-FR"/>
              </a:defPPr>
              <a:lvl1pPr>
                <a:defRPr sz="600"/>
              </a:lvl1pPr>
            </a:lstStyle>
            <a:p>
              <a:pPr algn="r"/>
              <a:r>
                <a:rPr lang="fr-FR" dirty="0">
                  <a:latin typeface="ITC Avant Garde Pro Md" pitchFamily="50" charset="0"/>
                </a:rPr>
                <a:t>Postcombustion</a:t>
              </a:r>
            </a:p>
          </p:txBody>
        </p:sp>
        <p:sp>
          <p:nvSpPr>
            <p:cNvPr id="13" name="ZoneTexte 12"/>
            <p:cNvSpPr txBox="1"/>
            <p:nvPr/>
          </p:nvSpPr>
          <p:spPr>
            <a:xfrm>
              <a:off x="6457303" y="2532490"/>
              <a:ext cx="529121" cy="276999"/>
            </a:xfrm>
            <a:prstGeom prst="rect">
              <a:avLst/>
            </a:prstGeom>
            <a:noFill/>
          </p:spPr>
          <p:txBody>
            <a:bodyPr wrap="none" lIns="36000" rIns="36000" rtlCol="0">
              <a:spAutoFit/>
            </a:bodyPr>
            <a:lstStyle/>
            <a:p>
              <a:r>
                <a:rPr lang="fr-FR" sz="600" dirty="0">
                  <a:latin typeface="ITC Avant Garde Pro Md" pitchFamily="50" charset="0"/>
                </a:rPr>
                <a:t>Circuit de</a:t>
              </a:r>
              <a:br>
                <a:rPr lang="fr-FR" sz="600" dirty="0">
                  <a:latin typeface="ITC Avant Garde Pro Md" pitchFamily="50" charset="0"/>
                </a:rPr>
              </a:br>
              <a:r>
                <a:rPr lang="fr-FR" sz="600" dirty="0">
                  <a:latin typeface="ITC Avant Garde Pro Md" pitchFamily="50" charset="0"/>
                </a:rPr>
                <a:t>convection</a:t>
              </a:r>
            </a:p>
          </p:txBody>
        </p:sp>
        <p:sp>
          <p:nvSpPr>
            <p:cNvPr id="14" name="ZoneTexte 13"/>
            <p:cNvSpPr txBox="1"/>
            <p:nvPr/>
          </p:nvSpPr>
          <p:spPr>
            <a:xfrm>
              <a:off x="7317672" y="4249649"/>
              <a:ext cx="358632" cy="184666"/>
            </a:xfrm>
            <a:prstGeom prst="rect">
              <a:avLst/>
            </a:prstGeom>
            <a:noFill/>
          </p:spPr>
          <p:txBody>
            <a:bodyPr wrap="none" lIns="36000" rIns="36000" rtlCol="0">
              <a:spAutoFit/>
            </a:bodyPr>
            <a:lstStyle/>
            <a:p>
              <a:r>
                <a:rPr lang="fr-FR" sz="600" dirty="0">
                  <a:latin typeface="ITC Avant Garde Pro Md" pitchFamily="50" charset="0"/>
                </a:rPr>
                <a:t>Air frais</a:t>
              </a:r>
            </a:p>
          </p:txBody>
        </p:sp>
        <p:sp>
          <p:nvSpPr>
            <p:cNvPr id="15" name="ZoneTexte 14"/>
            <p:cNvSpPr txBox="1"/>
            <p:nvPr/>
          </p:nvSpPr>
          <p:spPr>
            <a:xfrm>
              <a:off x="7306451" y="1878639"/>
              <a:ext cx="387615" cy="184666"/>
            </a:xfrm>
            <a:prstGeom prst="rect">
              <a:avLst/>
            </a:prstGeom>
            <a:noFill/>
          </p:spPr>
          <p:txBody>
            <a:bodyPr wrap="none" lIns="36000" rIns="36000" rtlCol="0">
              <a:spAutoFit/>
            </a:bodyPr>
            <a:lstStyle/>
            <a:p>
              <a:r>
                <a:rPr lang="fr-FR" sz="600" dirty="0">
                  <a:latin typeface="ITC Avant Garde Pro Md" pitchFamily="50" charset="0"/>
                </a:rPr>
                <a:t>Fumées</a:t>
              </a:r>
            </a:p>
          </p:txBody>
        </p:sp>
        <p:sp>
          <p:nvSpPr>
            <p:cNvPr id="16" name="ZoneTexte 15"/>
            <p:cNvSpPr txBox="1"/>
            <p:nvPr/>
          </p:nvSpPr>
          <p:spPr>
            <a:xfrm>
              <a:off x="7539228" y="3886471"/>
              <a:ext cx="347721" cy="276999"/>
            </a:xfrm>
            <a:prstGeom prst="rect">
              <a:avLst/>
            </a:prstGeom>
            <a:noFill/>
          </p:spPr>
          <p:txBody>
            <a:bodyPr wrap="none" lIns="36000" rIns="36000" rtlCol="0">
              <a:spAutoFit/>
            </a:bodyPr>
            <a:lstStyle/>
            <a:p>
              <a:pPr algn="ctr"/>
              <a:r>
                <a:rPr lang="fr-FR" sz="600" dirty="0">
                  <a:latin typeface="ITC Avant Garde Pro Md" pitchFamily="50" charset="0"/>
                </a:rPr>
                <a:t>Air</a:t>
              </a:r>
              <a:br>
                <a:rPr lang="fr-FR" sz="600" dirty="0">
                  <a:latin typeface="ITC Avant Garde Pro Md" pitchFamily="50" charset="0"/>
                </a:rPr>
              </a:br>
              <a:r>
                <a:rPr lang="fr-FR" sz="600" spc="-30" dirty="0">
                  <a:latin typeface="ITC Avant Garde Pro Md" pitchFamily="50" charset="0"/>
                </a:rPr>
                <a:t>maison</a:t>
              </a:r>
            </a:p>
          </p:txBody>
        </p:sp>
        <p:cxnSp>
          <p:nvCxnSpPr>
            <p:cNvPr id="17" name="Connecteur droit avec flèche 16"/>
            <p:cNvCxnSpPr/>
            <p:nvPr/>
          </p:nvCxnSpPr>
          <p:spPr>
            <a:xfrm flipH="1">
              <a:off x="7476840" y="2713101"/>
              <a:ext cx="510617" cy="228724"/>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1" idx="1"/>
            </p:cNvCxnSpPr>
            <p:nvPr/>
          </p:nvCxnSpPr>
          <p:spPr>
            <a:xfrm flipH="1" flipV="1">
              <a:off x="7773504" y="3596638"/>
              <a:ext cx="619511" cy="284718"/>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6920772" y="4012145"/>
              <a:ext cx="144880" cy="10413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6920771" y="2717136"/>
              <a:ext cx="251984" cy="41825"/>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153" y="3356992"/>
              <a:ext cx="3333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Espace réservé du contenu 4"/>
          <p:cNvSpPr txBox="1">
            <a:spLocks/>
          </p:cNvSpPr>
          <p:nvPr/>
        </p:nvSpPr>
        <p:spPr>
          <a:xfrm>
            <a:off x="1353093" y="2133240"/>
            <a:ext cx="1848529" cy="2592437"/>
          </a:xfrm>
          <a:prstGeom prst="rect">
            <a:avLst/>
          </a:prstGeom>
        </p:spPr>
        <p:txBody>
          <a:bodyPr vert="horz" lIns="0" tIns="41636" rIns="83270" bIns="41636" rtlCol="0">
            <a:noAutofit/>
          </a:bodyPr>
          <a:lstStyle>
            <a:lvl1pPr marL="0" indent="0" algn="l" defTabSz="832844" rtl="0" eaLnBrk="1" latinLnBrk="0" hangingPunct="1">
              <a:spcBef>
                <a:spcPct val="20000"/>
              </a:spcBef>
              <a:buFont typeface="Arial" panose="020B0604020202020204" pitchFamily="34" charset="0"/>
              <a:buNone/>
              <a:defRPr sz="2400" kern="1200">
                <a:solidFill>
                  <a:srgbClr val="221F20"/>
                </a:solidFill>
                <a:latin typeface="ITC Avant Garde Pro Bk" pitchFamily="50" charset="0"/>
                <a:ea typeface="+mn-ea"/>
                <a:cs typeface="+mn-cs"/>
              </a:defRPr>
            </a:lvl1pPr>
            <a:lvl2pPr marL="676686" indent="-260264" algn="l" defTabSz="832844" rtl="0" eaLnBrk="1" latinLnBrk="0" hangingPunct="1">
              <a:spcBef>
                <a:spcPct val="20000"/>
              </a:spcBef>
              <a:buFont typeface="Arial" panose="020B0604020202020204" pitchFamily="34" charset="0"/>
              <a:buChar char="–"/>
              <a:defRPr sz="2100" kern="1200">
                <a:solidFill>
                  <a:srgbClr val="221F20"/>
                </a:solidFill>
                <a:latin typeface="ITC Avant Garde Pro Bk" pitchFamily="50" charset="0"/>
                <a:ea typeface="+mn-ea"/>
                <a:cs typeface="+mn-cs"/>
              </a:defRPr>
            </a:lvl2pPr>
            <a:lvl3pPr marL="1041057" indent="-208212" algn="l" defTabSz="832844" rtl="0" eaLnBrk="1" latinLnBrk="0" hangingPunct="1">
              <a:spcBef>
                <a:spcPct val="20000"/>
              </a:spcBef>
              <a:buFont typeface="Arial" panose="020B0604020202020204" pitchFamily="34" charset="0"/>
              <a:buChar char="•"/>
              <a:defRPr sz="1800" kern="1200">
                <a:solidFill>
                  <a:srgbClr val="221F20"/>
                </a:solidFill>
                <a:latin typeface="ITC Avant Garde Pro Bk" pitchFamily="50" charset="0"/>
                <a:ea typeface="+mn-ea"/>
                <a:cs typeface="+mn-cs"/>
              </a:defRPr>
            </a:lvl3pPr>
            <a:lvl4pPr marL="1457478" indent="-208212" algn="l" defTabSz="832844" rtl="0" eaLnBrk="1" latinLnBrk="0" hangingPunct="1">
              <a:spcBef>
                <a:spcPct val="20000"/>
              </a:spcBef>
              <a:buFont typeface="Arial" panose="020B0604020202020204" pitchFamily="34" charset="0"/>
              <a:buChar char="–"/>
              <a:defRPr sz="1700" kern="1200">
                <a:solidFill>
                  <a:srgbClr val="221F20"/>
                </a:solidFill>
                <a:latin typeface="ITC Avant Garde Pro Bk" pitchFamily="50" charset="0"/>
                <a:ea typeface="+mn-ea"/>
                <a:cs typeface="+mn-cs"/>
              </a:defRPr>
            </a:lvl4pPr>
            <a:lvl5pPr marL="1873900" indent="-208212" algn="l" defTabSz="832844" rtl="0" eaLnBrk="1" latinLnBrk="0" hangingPunct="1">
              <a:spcBef>
                <a:spcPct val="20000"/>
              </a:spcBef>
              <a:buFont typeface="Arial" panose="020B0604020202020204" pitchFamily="34" charset="0"/>
              <a:buChar char="»"/>
              <a:defRPr sz="1700" kern="1200">
                <a:solidFill>
                  <a:srgbClr val="221F20"/>
                </a:solidFill>
                <a:latin typeface="ITC Avant Garde Pro Bk" pitchFamily="50" charset="0"/>
                <a:ea typeface="+mn-ea"/>
                <a:cs typeface="+mn-cs"/>
              </a:defRPr>
            </a:lvl5pPr>
            <a:lvl6pPr marL="2290322"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706744"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123168"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539590" indent="-208212" algn="l" defTabSz="83284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algn="just"/>
            <a:r>
              <a:rPr lang="fr-FR" sz="1200" dirty="0"/>
              <a:t>L’enveloppe et la chambre de </a:t>
            </a:r>
            <a:r>
              <a:rPr lang="fr-FR" sz="1200" dirty="0" err="1"/>
              <a:t>combus-tion</a:t>
            </a:r>
            <a:r>
              <a:rPr lang="fr-FR" sz="1200" dirty="0"/>
              <a:t> ne font qu’un. Le feu est fait </a:t>
            </a:r>
            <a:r>
              <a:rPr lang="fr-FR" sz="1200" dirty="0" err="1"/>
              <a:t>directe-ment</a:t>
            </a:r>
            <a:r>
              <a:rPr lang="fr-FR" sz="1200" dirty="0"/>
              <a:t> dans le </a:t>
            </a:r>
            <a:r>
              <a:rPr lang="fr-FR" sz="1200" dirty="0" err="1"/>
              <a:t>maté-riau</a:t>
            </a:r>
            <a:r>
              <a:rPr lang="fr-FR" sz="1200" dirty="0"/>
              <a:t>. Des chicanes ménagées dans le corps de l’appareil permettent de capter les calories avant que  les fumées ne s’</a:t>
            </a:r>
            <a:r>
              <a:rPr lang="fr-FR" sz="1200" dirty="0" err="1"/>
              <a:t>é-chappent</a:t>
            </a:r>
            <a:r>
              <a:rPr lang="fr-FR" sz="1200" dirty="0"/>
              <a:t> par le conduit.</a:t>
            </a:r>
          </a:p>
        </p:txBody>
      </p:sp>
      <p:sp>
        <p:nvSpPr>
          <p:cNvPr id="23" name="Espace réservé du contenu 4"/>
          <p:cNvSpPr txBox="1">
            <a:spLocks/>
          </p:cNvSpPr>
          <p:nvPr/>
        </p:nvSpPr>
        <p:spPr>
          <a:xfrm>
            <a:off x="5939525" y="2133240"/>
            <a:ext cx="1850400" cy="2592437"/>
          </a:xfrm>
          <a:prstGeom prst="rect">
            <a:avLst/>
          </a:prstGeom>
        </p:spPr>
        <p:txBody>
          <a:bodyPr vert="horz" lIns="0" tIns="41636" rIns="83270" bIns="41636" rtlCol="0">
            <a:noAutofit/>
          </a:bodyPr>
          <a:lstStyle>
            <a:defPPr>
              <a:defRPr lang="fr-FR"/>
            </a:defPPr>
            <a:lvl1pPr indent="0" algn="just" defTabSz="832844">
              <a:spcBef>
                <a:spcPct val="20000"/>
              </a:spcBef>
              <a:buFont typeface="Arial" panose="020B0604020202020204" pitchFamily="34" charset="0"/>
              <a:buNone/>
              <a:defRPr sz="1200">
                <a:solidFill>
                  <a:srgbClr val="221F20"/>
                </a:solidFill>
                <a:latin typeface="ITC Avant Garde Pro Bk" pitchFamily="50" charset="0"/>
              </a:defRPr>
            </a:lvl1pPr>
            <a:lvl2pPr marL="676686" indent="-260264" defTabSz="832844">
              <a:spcBef>
                <a:spcPct val="20000"/>
              </a:spcBef>
              <a:buFont typeface="Arial" panose="020B0604020202020204" pitchFamily="34" charset="0"/>
              <a:buChar char="–"/>
              <a:defRPr>
                <a:solidFill>
                  <a:srgbClr val="221F20"/>
                </a:solidFill>
                <a:latin typeface="ITC Avant Garde Pro Bk" pitchFamily="50" charset="0"/>
              </a:defRPr>
            </a:lvl2pPr>
            <a:lvl3pPr marL="1041057" indent="-208212" defTabSz="832844">
              <a:spcBef>
                <a:spcPct val="20000"/>
              </a:spcBef>
              <a:buFont typeface="Arial" panose="020B0604020202020204" pitchFamily="34" charset="0"/>
              <a:buChar char="•"/>
              <a:defRPr sz="1800">
                <a:solidFill>
                  <a:srgbClr val="221F20"/>
                </a:solidFill>
                <a:latin typeface="ITC Avant Garde Pro Bk" pitchFamily="50" charset="0"/>
              </a:defRPr>
            </a:lvl3pPr>
            <a:lvl4pPr marL="1457478" indent="-208212" defTabSz="832844">
              <a:spcBef>
                <a:spcPct val="20000"/>
              </a:spcBef>
              <a:buFont typeface="Arial" panose="020B0604020202020204" pitchFamily="34" charset="0"/>
              <a:buChar char="–"/>
              <a:defRPr sz="1700">
                <a:solidFill>
                  <a:srgbClr val="221F20"/>
                </a:solidFill>
                <a:latin typeface="ITC Avant Garde Pro Bk" pitchFamily="50" charset="0"/>
              </a:defRPr>
            </a:lvl4pPr>
            <a:lvl5pPr marL="1873900" indent="-208212" defTabSz="832844">
              <a:spcBef>
                <a:spcPct val="20000"/>
              </a:spcBef>
              <a:buFont typeface="Arial" panose="020B0604020202020204" pitchFamily="34" charset="0"/>
              <a:buChar char="»"/>
              <a:defRPr sz="1700">
                <a:solidFill>
                  <a:srgbClr val="221F20"/>
                </a:solidFill>
                <a:latin typeface="ITC Avant Garde Pro Bk" pitchFamily="50" charset="0"/>
              </a:defRPr>
            </a:lvl5pPr>
            <a:lvl6pPr marL="2290322" indent="-208212" defTabSz="832844">
              <a:spcBef>
                <a:spcPct val="20000"/>
              </a:spcBef>
              <a:buFont typeface="Arial" panose="020B0604020202020204" pitchFamily="34" charset="0"/>
              <a:buChar char="•"/>
              <a:defRPr sz="1400"/>
            </a:lvl6pPr>
            <a:lvl7pPr marL="2706744" indent="-208212" defTabSz="832844">
              <a:spcBef>
                <a:spcPct val="20000"/>
              </a:spcBef>
              <a:buFont typeface="Arial" panose="020B0604020202020204" pitchFamily="34" charset="0"/>
              <a:buChar char="•"/>
              <a:defRPr sz="1400"/>
            </a:lvl7pPr>
            <a:lvl8pPr marL="3123168" indent="-208212" defTabSz="832844">
              <a:spcBef>
                <a:spcPct val="20000"/>
              </a:spcBef>
              <a:buFont typeface="Arial" panose="020B0604020202020204" pitchFamily="34" charset="0"/>
              <a:buChar char="•"/>
              <a:defRPr sz="1400"/>
            </a:lvl8pPr>
            <a:lvl9pPr marL="3539590" indent="-208212" defTabSz="832844">
              <a:spcBef>
                <a:spcPct val="20000"/>
              </a:spcBef>
              <a:buFont typeface="Arial" panose="020B0604020202020204" pitchFamily="34" charset="0"/>
              <a:buChar char="•"/>
              <a:defRPr sz="1400"/>
            </a:lvl9pPr>
          </a:lstStyle>
          <a:p>
            <a:r>
              <a:rPr lang="fr-FR" dirty="0"/>
              <a:t>Dans le cas du poêle mixte (ou de semi-masse) c’est un insert qui produit les calories. Enveloppe et chambre de combustion sont donc désolidarisées. L’espace libre entre les deux, relié à une entrée et une sortie d’air ambiant constitue le circuit de convection.</a:t>
            </a:r>
          </a:p>
          <a:p>
            <a:endParaRPr lang="fr-FR" dirty="0"/>
          </a:p>
        </p:txBody>
      </p:sp>
      <p:sp>
        <p:nvSpPr>
          <p:cNvPr id="24" name="Espace réservé du numéro de diapositive 23"/>
          <p:cNvSpPr>
            <a:spLocks noGrp="1"/>
          </p:cNvSpPr>
          <p:nvPr>
            <p:ph type="sldNum" sz="quarter" idx="12"/>
          </p:nvPr>
        </p:nvSpPr>
        <p:spPr/>
        <p:txBody>
          <a:bodyPr/>
          <a:lstStyle/>
          <a:p>
            <a:fld id="{CF4668DC-857F-487D-BFFA-8C0CA5037977}" type="slidenum">
              <a:rPr lang="fr-BE" smtClean="0"/>
              <a:t>9</a:t>
            </a:fld>
            <a:endParaRPr lang="fr-BE"/>
          </a:p>
        </p:txBody>
      </p:sp>
      <p:sp>
        <p:nvSpPr>
          <p:cNvPr id="25" name="Espace réservé de la date 24"/>
          <p:cNvSpPr>
            <a:spLocks noGrp="1"/>
          </p:cNvSpPr>
          <p:nvPr>
            <p:ph type="dt" sz="half" idx="10"/>
          </p:nvPr>
        </p:nvSpPr>
        <p:spPr/>
        <p:txBody>
          <a:bodyPr/>
          <a:lstStyle/>
          <a:p>
            <a:fld id="{F9AF2C15-2A2B-463E-A46A-A63CCAF95CD0}" type="datetime1">
              <a:rPr lang="fr-FR" smtClean="0"/>
              <a:t>19/04/2017</a:t>
            </a:fld>
            <a:endParaRPr lang="fr-BE"/>
          </a:p>
        </p:txBody>
      </p:sp>
    </p:spTree>
    <p:extLst>
      <p:ext uri="{BB962C8B-B14F-4D97-AF65-F5344CB8AC3E}">
        <p14:creationId xmlns:p14="http://schemas.microsoft.com/office/powerpoint/2010/main" val="2238230578"/>
      </p:ext>
    </p:extLst>
  </p:cSld>
  <p:clrMapOvr>
    <a:masterClrMapping/>
  </p:clrMapOvr>
</p:sld>
</file>

<file path=ppt/theme/theme1.xml><?xml version="1.0" encoding="utf-8"?>
<a:theme xmlns:a="http://schemas.openxmlformats.org/drawingml/2006/main" name="TerraMonté (H)">
  <a:themeElements>
    <a:clrScheme name="RadiaTerre">
      <a:dk1>
        <a:srgbClr val="221F20"/>
      </a:dk1>
      <a:lt1>
        <a:srgbClr val="FFFFFF"/>
      </a:lt1>
      <a:dk2>
        <a:srgbClr val="583119"/>
      </a:dk2>
      <a:lt2>
        <a:srgbClr val="61A4D3"/>
      </a:lt2>
      <a:accent1>
        <a:srgbClr val="988971"/>
      </a:accent1>
      <a:accent2>
        <a:srgbClr val="96BF0D"/>
      </a:accent2>
      <a:accent3>
        <a:srgbClr val="685C46"/>
      </a:accent3>
      <a:accent4>
        <a:srgbClr val="343B44"/>
      </a:accent4>
      <a:accent5>
        <a:srgbClr val="E6462A"/>
      </a:accent5>
      <a:accent6>
        <a:srgbClr val="C39F10"/>
      </a:accent6>
      <a:hlink>
        <a:srgbClr val="0000FF"/>
      </a:hlink>
      <a:folHlink>
        <a:srgbClr val="800080"/>
      </a:folHlink>
    </a:clrScheme>
    <a:fontScheme name="ITC Avant Garde Pro Bk">
      <a:majorFont>
        <a:latin typeface="ITC Avant Garde Pro Bk"/>
        <a:ea typeface=""/>
        <a:cs typeface=""/>
      </a:majorFont>
      <a:minorFont>
        <a:latin typeface="ITC Avant Garde Pro Bk"/>
        <a:ea typeface=""/>
        <a:cs typeface=""/>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TerraMonté (H)</Template>
  <TotalTime>938</TotalTime>
  <Words>1614</Words>
  <Application>Microsoft Office PowerPoint</Application>
  <PresentationFormat>Personnalisé</PresentationFormat>
  <Paragraphs>195</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Century Gothic</vt:lpstr>
      <vt:lpstr>ITC Avant Garde Pro Bk</vt:lpstr>
      <vt:lpstr>ITC Avant Garde Pro Md</vt:lpstr>
      <vt:lpstr>TerraMonté (H)</vt:lpstr>
      <vt:lpstr>Accumulation de chaleur et rayonnement</vt:lpstr>
      <vt:lpstr>Présentation PowerPoint</vt:lpstr>
      <vt:lpstr>Table des matières</vt:lpstr>
      <vt:lpstr>Le cycle accumulation restitution</vt:lpstr>
      <vt:lpstr>Avantages du poêle à accumulation </vt:lpstr>
      <vt:lpstr>Diffuser la chaleur</vt:lpstr>
      <vt:lpstr>Rayonnement versus convection</vt:lpstr>
      <vt:lpstr>Autres avantages du rayonnement</vt:lpstr>
      <vt:lpstr>2 types de poêles à accumulation</vt:lpstr>
      <vt:lpstr>Poêle mixte versus poêle de masse</vt:lpstr>
      <vt:lpstr>Positionnement terramonté®</vt:lpstr>
      <vt:lpstr>Dimensionnement d’un poêle à accumulation</vt:lpstr>
      <vt:lpstr>Facteurs de performance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Chauffage au bois, accumulation de chaleur et rayonnement</dc:title>
  <dc:creator>Benoît DEROT</dc:creator>
  <cp:lastModifiedBy>Benoît DEROT</cp:lastModifiedBy>
  <cp:revision>50</cp:revision>
  <dcterms:created xsi:type="dcterms:W3CDTF">2017-03-23T09:24:35Z</dcterms:created>
  <dcterms:modified xsi:type="dcterms:W3CDTF">2017-04-19T14:18:10Z</dcterms:modified>
</cp:coreProperties>
</file>